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64" r:id="rId4"/>
    <p:sldId id="266" r:id="rId5"/>
    <p:sldId id="267" r:id="rId6"/>
    <p:sldId id="268" r:id="rId7"/>
    <p:sldId id="269" r:id="rId8"/>
    <p:sldId id="270" r:id="rId9"/>
    <p:sldId id="279" r:id="rId10"/>
    <p:sldId id="277" r:id="rId11"/>
    <p:sldId id="278" r:id="rId12"/>
    <p:sldId id="273" r:id="rId13"/>
    <p:sldId id="276" r:id="rId14"/>
    <p:sldId id="271" r:id="rId15"/>
    <p:sldId id="274" r:id="rId16"/>
    <p:sldId id="272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422C16"/>
    <a:srgbClr val="0C788E"/>
    <a:srgbClr val="025198"/>
    <a:srgbClr val="1C1C1C"/>
    <a:srgbClr val="4D4D4D"/>
    <a:srgbClr val="B40000"/>
    <a:srgbClr val="500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811" autoAdjust="0"/>
    <p:restoredTop sz="94652" autoAdjust="0"/>
  </p:normalViewPr>
  <p:slideViewPr>
    <p:cSldViewPr>
      <p:cViewPr varScale="1">
        <p:scale>
          <a:sx n="84" d="100"/>
          <a:sy n="84" d="100"/>
        </p:scale>
        <p:origin x="-13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B7DF5-687F-403B-83A6-377D0FBF35E2}" type="datetimeFigureOut">
              <a:rPr lang="hr-HR" smtClean="0"/>
              <a:pPr/>
              <a:t>1.11.2016.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449F2-0427-4A25-95F6-E04E1C38744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7BF4E-5E05-40C9-BDFD-DBBE73F9479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965C6-AB1B-4C11-8DBE-FA1FAD24F83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D22AA-BF42-4B19-89D2-5E4EC2BD761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89929-4B4A-4D1E-BAEE-7B86F699D9C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69D7A-9EFD-4A36-B012-3349A1F18E3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20D28-B6FA-4556-9667-70CCC3D220F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D3242-8117-4810-A900-A1EEF168696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43F74-263D-452B-91E7-267C271E1F2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99200-40C7-4F6E-9E27-3594A1472C2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EE444-38D1-4EA3-837A-84912ACC246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8E868-1B00-49BD-9F07-F4846D1D52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001745-3408-41BC-99B4-F29154BC7F18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428596" y="4643446"/>
            <a:ext cx="8391555" cy="1435104"/>
          </a:xfrm>
        </p:spPr>
        <p:txBody>
          <a:bodyPr/>
          <a:lstStyle/>
          <a:p>
            <a:pPr algn="r"/>
            <a:r>
              <a:rPr lang="hr-HR" b="1" dirty="0" smtClean="0">
                <a:solidFill>
                  <a:srgbClr val="0070C0"/>
                </a:solidFill>
              </a:rPr>
              <a:t>KAKO TI  MOGU POMOĆI Ruka prijateljstva </a:t>
            </a:r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3" name="Slika 2" descr="lt_happy_smileys_co_45_powerpoint_templates_title_slide.jpg"/>
          <p:cNvPicPr>
            <a:picLocks noChangeAspect="1"/>
          </p:cNvPicPr>
          <p:nvPr/>
        </p:nvPicPr>
        <p:blipFill>
          <a:blip r:embed="rId4" cstate="print"/>
          <a:srcRect l="19091" t="40000" r="25000"/>
          <a:stretch>
            <a:fillRect/>
          </a:stretch>
        </p:blipFill>
        <p:spPr>
          <a:xfrm>
            <a:off x="428596" y="1928802"/>
            <a:ext cx="3276600" cy="26372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214414" y="2000240"/>
            <a:ext cx="7072362" cy="3786214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4400" kern="0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kumimoji="0" lang="hr-HR" sz="44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 </a:t>
            </a:r>
            <a:r>
              <a:rPr kumimoji="0" lang="hr-HR" sz="44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osjećamo s drugim</a:t>
            </a:r>
            <a:r>
              <a:rPr kumimoji="0" lang="hr-HR" sz="44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kada se uživljavamo u emocionalno stanje drugoga i pokušavamo razumjeti njegov položaj. </a:t>
            </a:r>
            <a:endParaRPr kumimoji="0" lang="hr-HR" sz="44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571472" y="785794"/>
            <a:ext cx="3714776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4800" dirty="0" smtClean="0"/>
              <a:t>Empatija je: </a:t>
            </a:r>
            <a:endParaRPr lang="hr-HR" sz="4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142976" y="2285992"/>
            <a:ext cx="7072362" cy="171451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4400" kern="0" dirty="0" smtClean="0">
                <a:solidFill>
                  <a:schemeClr val="accent2">
                    <a:lumMod val="75000"/>
                  </a:schemeClr>
                </a:solidFill>
              </a:rPr>
              <a:t>Je li moguće pravo prijateljstvo bez empatije?</a:t>
            </a:r>
            <a:endParaRPr kumimoji="0" lang="hr-HR" sz="44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D# 8159 - Back And Forth Questions - PowerPoint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000108"/>
            <a:ext cx="4214842" cy="4214844"/>
          </a:xfrm>
          <a:prstGeom prst="rect">
            <a:avLst/>
          </a:prstGeom>
          <a:noFill/>
        </p:spPr>
      </p:pic>
      <p:sp>
        <p:nvSpPr>
          <p:cNvPr id="3" name="Naslov 1"/>
          <p:cNvSpPr txBox="1">
            <a:spLocks/>
          </p:cNvSpPr>
          <p:nvPr/>
        </p:nvSpPr>
        <p:spPr>
          <a:xfrm>
            <a:off x="1714480" y="4643446"/>
            <a:ext cx="6715172" cy="92869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Razmislite i prisjetite</a:t>
            </a:r>
            <a:r>
              <a:rPr kumimoji="0" lang="hr-HR" sz="4400" b="0" i="0" u="none" strike="noStrike" kern="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se!</a:t>
            </a:r>
            <a:endParaRPr kumimoji="0" lang="hr-HR" sz="44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5786478"/>
          </a:xfrm>
        </p:spPr>
        <p:txBody>
          <a:bodyPr/>
          <a:lstStyle/>
          <a:p>
            <a:r>
              <a:rPr lang="hr-HR" dirty="0" smtClean="0"/>
              <a:t>Situacija iz vašeg svakodnevnog života u školi ili kod kuće u kojima ste pomogli prijatelju, prijateljici jer ste vi osjetili da je to potrebno, a ne jer vam je netko rekao ili naredio da pomognete.</a:t>
            </a:r>
          </a:p>
          <a:p>
            <a:r>
              <a:rPr lang="hr-HR" dirty="0" smtClean="0"/>
              <a:t>Na koji način ste pomogli?</a:t>
            </a:r>
          </a:p>
          <a:p>
            <a:r>
              <a:rPr lang="hr-HR" dirty="0" smtClean="0"/>
              <a:t>Jeste li se našli nekada u situaciji kada niste znali na koji način biste drugome pomogli? Kako ste se osjećali?</a:t>
            </a:r>
          </a:p>
          <a:p>
            <a:r>
              <a:rPr lang="hr-HR" dirty="0" smtClean="0"/>
              <a:t>Je li vama nekada trebala pomoć a niste je dobili? Kako ste se osjećali?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2646626"/>
          </a:xfrm>
        </p:spPr>
        <p:txBody>
          <a:bodyPr/>
          <a:lstStyle/>
          <a:p>
            <a:r>
              <a:rPr lang="hr-HR" sz="2800" dirty="0" smtClean="0">
                <a:solidFill>
                  <a:srgbClr val="FF0000"/>
                </a:solidFill>
              </a:rPr>
              <a:t>Nabrojite situacije vezane za školu</a:t>
            </a:r>
            <a:r>
              <a:rPr lang="hr-HR" sz="2800" dirty="0" smtClean="0"/>
              <a:t> u kojima jedni drugima možete pružiti neki oblik pomoći?</a:t>
            </a:r>
          </a:p>
          <a:p>
            <a:r>
              <a:rPr lang="hr-HR" sz="2800" dirty="0" smtClean="0"/>
              <a:t>Popis napišite na ploči, a zatim jednu do dvije situacije odigrajte i ponudite rješenje.</a:t>
            </a:r>
          </a:p>
          <a:p>
            <a:r>
              <a:rPr lang="hr-HR" sz="2800" dirty="0" smtClean="0"/>
              <a:t>Kako se osjećao svaki sudionik igre – analizirajte!</a:t>
            </a:r>
          </a:p>
          <a:p>
            <a:endParaRPr lang="hr-HR" dirty="0" smtClean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043608" y="3573016"/>
            <a:ext cx="7500990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Odigrajmo igru uloga!</a:t>
            </a:r>
            <a:endParaRPr kumimoji="0" lang="hr-HR" sz="4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ID# 3831 - Stick Figure Taking A Bow  - Presentation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437112"/>
            <a:ext cx="1408240" cy="1408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 descr="ID# 6079 - Erasable Smiley Face - PowerPoint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581128"/>
            <a:ext cx="1224136" cy="1224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ID# 6767 - Figure Talk Giant Phone - PowerPoint Anima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2420888"/>
            <a:ext cx="1224136" cy="1224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 descr="ID# 8169 - Take A Walk - PowerPoint Animati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085184"/>
            <a:ext cx="1158968" cy="1158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ID# 2341 - Teamwork Puzzle Build  - PowerPoint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714356"/>
            <a:ext cx="2095500" cy="2095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16" name="Picture 16" descr="ID# 13979 - Two Figures Sharing Thoughts - PowerPoint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785794"/>
            <a:ext cx="1881186" cy="1881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18" name="Picture 18" descr="ID# 6350 - Stick Figure Carrying Books - PowerPoint Anima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357298"/>
            <a:ext cx="2095500" cy="2095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Naslov 1"/>
          <p:cNvSpPr txBox="1">
            <a:spLocks/>
          </p:cNvSpPr>
          <p:nvPr/>
        </p:nvSpPr>
        <p:spPr>
          <a:xfrm>
            <a:off x="1000100" y="3071810"/>
            <a:ext cx="7500990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Pružimo ruku prijateljstva!</a:t>
            </a:r>
            <a:endParaRPr kumimoji="0" lang="hr-HR" sz="4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 descr="ID# 7204 - Trust Me - Presentation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000504"/>
            <a:ext cx="1714492" cy="1714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ID# 4921 - Lend A Helping Hand - Presentation 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000504"/>
            <a:ext cx="1785930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Ruka prijateljstva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3429000"/>
            <a:ext cx="8572560" cy="3071834"/>
          </a:xfrm>
        </p:spPr>
        <p:txBody>
          <a:bodyPr/>
          <a:lstStyle/>
          <a:p>
            <a:pPr marL="180975" indent="-180975"/>
            <a:r>
              <a:rPr lang="hr-HR" sz="2800" dirty="0" smtClean="0"/>
              <a:t>Nacrtajte svoj dlan i u njega upišite kakvu pomoć možete pružiti bilo kome u vašem razredu, što ste  vi spremni učiniti za drugoga. Pokraj dlana napišite svoje ime.</a:t>
            </a:r>
          </a:p>
          <a:p>
            <a:pPr marL="180975" indent="-180975"/>
            <a:r>
              <a:rPr lang="hr-HR" sz="2800" dirty="0" smtClean="0"/>
              <a:t>Dlanove svih učenika u razredu možete zalijepiti na papir kao </a:t>
            </a:r>
            <a:r>
              <a:rPr lang="hr-HR" sz="2800" b="1" dirty="0" smtClean="0">
                <a:solidFill>
                  <a:srgbClr val="7030A0"/>
                </a:solidFill>
              </a:rPr>
              <a:t>RAZREDNE RUKE PRIJATELJSTVA.</a:t>
            </a:r>
          </a:p>
        </p:txBody>
      </p:sp>
      <p:pic>
        <p:nvPicPr>
          <p:cNvPr id="1026" name="Picture 2" descr="Image result for dlan ru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285860"/>
            <a:ext cx="3000396" cy="2001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57356" y="2285992"/>
            <a:ext cx="5544616" cy="2006534"/>
          </a:xfr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Poslušajte priču jedne djevojčice!</a:t>
            </a:r>
            <a:endParaRPr lang="hr-HR" dirty="0"/>
          </a:p>
        </p:txBody>
      </p:sp>
      <p:pic>
        <p:nvPicPr>
          <p:cNvPr id="9218" name="Picture 2" descr="ID# 10048 - Reading To Children - PowerPoint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071942"/>
            <a:ext cx="2095500" cy="2095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eenage playing basketball"/>
          <p:cNvPicPr>
            <a:picLocks noChangeAspect="1" noChangeArrowheads="1"/>
          </p:cNvPicPr>
          <p:nvPr/>
        </p:nvPicPr>
        <p:blipFill>
          <a:blip r:embed="rId2" cstate="print"/>
          <a:srcRect l="9919" b="7835"/>
          <a:stretch>
            <a:fillRect/>
          </a:stretch>
        </p:blipFill>
        <p:spPr bwMode="auto">
          <a:xfrm>
            <a:off x="539552" y="836712"/>
            <a:ext cx="392392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4788024" y="2636912"/>
            <a:ext cx="374441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r-HR" sz="3200" dirty="0" smtClean="0">
                <a:latin typeface="Comic Sans MS" pitchFamily="66" charset="0"/>
                <a:cs typeface="Times New Roman" pitchFamily="18" charset="0"/>
              </a:rPr>
              <a:t>Kada sam stigla na igralište, moja ekipa </a:t>
            </a:r>
            <a:r>
              <a:rPr lang="hr-HR" sz="3200" dirty="0">
                <a:latin typeface="Comic Sans MS" pitchFamily="66" charset="0"/>
                <a:cs typeface="Times New Roman" pitchFamily="18" charset="0"/>
              </a:rPr>
              <a:t>je </a:t>
            </a:r>
            <a:r>
              <a:rPr lang="hr-HR" sz="3200" dirty="0" smtClean="0">
                <a:latin typeface="Comic Sans MS" pitchFamily="66" charset="0"/>
                <a:cs typeface="Times New Roman" pitchFamily="18" charset="0"/>
              </a:rPr>
              <a:t>već započela igru jer ja nisam uspjela stići u dogovoreno vrijeme.</a:t>
            </a:r>
            <a:endParaRPr lang="hr-HR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9"/>
          <p:cNvSpPr>
            <a:spLocks noChangeArrowheads="1"/>
          </p:cNvSpPr>
          <p:nvPr/>
        </p:nvSpPr>
        <p:spPr bwMode="auto">
          <a:xfrm>
            <a:off x="683568" y="2132856"/>
            <a:ext cx="42484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r-HR" sz="3200" dirty="0" smtClean="0">
                <a:latin typeface="Comic Sans MS" pitchFamily="66" charset="0"/>
                <a:cs typeface="Times New Roman" pitchFamily="18" charset="0"/>
              </a:rPr>
              <a:t>Još zadihana uzela sam loptu i rekla: - Oprostite što kasnim.</a:t>
            </a:r>
            <a:endParaRPr lang="hr-HR" sz="3200" dirty="0">
              <a:latin typeface="Comic Sans MS" pitchFamily="66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hr-HR" sz="3200" dirty="0" smtClean="0">
                <a:latin typeface="Comic Sans MS" pitchFamily="66" charset="0"/>
                <a:cs typeface="Times New Roman" pitchFamily="18" charset="0"/>
              </a:rPr>
              <a:t>Mojoj </a:t>
            </a:r>
            <a:r>
              <a:rPr lang="hr-HR" sz="3200" dirty="0" smtClean="0">
                <a:latin typeface="Comic Sans MS" pitchFamily="66" charset="0"/>
              </a:rPr>
              <a:t> </a:t>
            </a:r>
            <a:r>
              <a:rPr lang="hr-HR" sz="3200" dirty="0" smtClean="0">
                <a:latin typeface="Comic Sans MS" pitchFamily="66" charset="0"/>
                <a:cs typeface="Times New Roman" pitchFamily="18" charset="0"/>
              </a:rPr>
              <a:t>prijateljici je pukla guma na biciklu i pala je pa sam </a:t>
            </a:r>
            <a:r>
              <a:rPr lang="hr-HR" sz="3200" dirty="0">
                <a:latin typeface="Comic Sans MS" pitchFamily="66" charset="0"/>
                <a:cs typeface="Times New Roman" pitchFamily="18" charset="0"/>
              </a:rPr>
              <a:t>joj </a:t>
            </a:r>
            <a:r>
              <a:rPr lang="hr-HR" sz="3200" dirty="0" smtClean="0">
                <a:latin typeface="Comic Sans MS" pitchFamily="66" charset="0"/>
                <a:cs typeface="Times New Roman" pitchFamily="18" charset="0"/>
              </a:rPr>
              <a:t>ostala pomoći.</a:t>
            </a:r>
            <a:endParaRPr lang="en-GB" sz="32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3554" name="Picture 2" descr="Image result for teenage playing"/>
          <p:cNvPicPr>
            <a:picLocks noChangeAspect="1" noChangeArrowheads="1"/>
          </p:cNvPicPr>
          <p:nvPr/>
        </p:nvPicPr>
        <p:blipFill>
          <a:blip r:embed="rId2" cstate="print"/>
          <a:srcRect l="38290" b="23019"/>
          <a:stretch>
            <a:fillRect/>
          </a:stretch>
        </p:blipFill>
        <p:spPr bwMode="auto">
          <a:xfrm>
            <a:off x="5004048" y="879441"/>
            <a:ext cx="3168352" cy="2909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teenage playing basketball"/>
          <p:cNvPicPr>
            <a:picLocks noChangeAspect="1" noChangeArrowheads="1"/>
          </p:cNvPicPr>
          <p:nvPr/>
        </p:nvPicPr>
        <p:blipFill>
          <a:blip r:embed="rId2" cstate="print"/>
          <a:srcRect r="10487"/>
          <a:stretch>
            <a:fillRect/>
          </a:stretch>
        </p:blipFill>
        <p:spPr bwMode="auto">
          <a:xfrm>
            <a:off x="5364088" y="980728"/>
            <a:ext cx="2808312" cy="4248472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5576" y="2204864"/>
            <a:ext cx="541020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eaLnBrk="0" hangingPunct="0"/>
            <a:r>
              <a:rPr lang="hr-HR" sz="3200" dirty="0">
                <a:latin typeface="Comic Sans MS" pitchFamily="66" charset="0"/>
              </a:rPr>
              <a:t> </a:t>
            </a:r>
            <a:r>
              <a:rPr lang="hr-HR" sz="3200" dirty="0">
                <a:latin typeface="Comic Sans MS" pitchFamily="66" charset="0"/>
                <a:cs typeface="Times New Roman" pitchFamily="18" charset="0"/>
              </a:rPr>
              <a:t>- Ti ćeš joj pomoći! – naruga se </a:t>
            </a:r>
            <a:r>
              <a:rPr lang="hr-HR" sz="3200" dirty="0" smtClean="0">
                <a:latin typeface="Comic Sans MS" pitchFamily="66" charset="0"/>
                <a:cs typeface="Times New Roman" pitchFamily="18" charset="0"/>
              </a:rPr>
              <a:t>prijatelj. </a:t>
            </a:r>
            <a:endParaRPr lang="hr-HR" sz="3200" dirty="0">
              <a:latin typeface="Comic Sans MS" pitchFamily="66" charset="0"/>
            </a:endParaRPr>
          </a:p>
          <a:p>
            <a:pPr eaLnBrk="0" hangingPunct="0"/>
            <a:r>
              <a:rPr lang="hr-HR" sz="3200" dirty="0">
                <a:latin typeface="Comic Sans MS" pitchFamily="66" charset="0"/>
                <a:cs typeface="Times New Roman" pitchFamily="18" charset="0"/>
              </a:rPr>
              <a:t>– Kako ćeš joj pomoći kad nemaš pojma o biciklima?</a:t>
            </a:r>
            <a:endParaRPr lang="hr-HR" sz="3200" dirty="0">
              <a:latin typeface="Comic Sans MS" pitchFamily="66" charset="0"/>
            </a:endParaRPr>
          </a:p>
          <a:p>
            <a:pPr eaLnBrk="0" hangingPunct="0"/>
            <a:endParaRPr lang="en-GB" sz="3200" dirty="0">
              <a:latin typeface="Comic Sans MS" pitchFamily="66" charset="0"/>
            </a:endParaRPr>
          </a:p>
          <a:p>
            <a:pPr eaLnBrk="0" hangingPunct="0"/>
            <a:endParaRPr lang="en-GB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5" descr="sad alone girl (4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64331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lika 7" descr="suz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429000"/>
            <a:ext cx="2704620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ravokutnik 3"/>
          <p:cNvSpPr/>
          <p:nvPr/>
        </p:nvSpPr>
        <p:spPr>
          <a:xfrm>
            <a:off x="5004048" y="1988840"/>
            <a:ext cx="3456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hr-HR" sz="3200" dirty="0" smtClean="0">
                <a:latin typeface="Comic Sans MS" pitchFamily="66" charset="0"/>
                <a:cs typeface="Times New Roman" pitchFamily="18" charset="0"/>
              </a:rPr>
              <a:t>- Nisam joj pomogla popraviti bicikl, pomogla sam joj plakati – odgovorila sam.</a:t>
            </a:r>
            <a:endParaRPr lang="en-GB" sz="3200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2910" y="1071546"/>
            <a:ext cx="7500990" cy="15234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bIns="0">
            <a:spAutoFit/>
          </a:bodyPr>
          <a:lstStyle/>
          <a:p>
            <a:pPr eaLnBrk="0" hangingPunct="0"/>
            <a:r>
              <a:rPr lang="hr-HR" sz="3200" dirty="0" smtClean="0">
                <a:latin typeface="Comic Sans MS" pitchFamily="66" charset="0"/>
                <a:cs typeface="Times New Roman" pitchFamily="18" charset="0"/>
              </a:rPr>
              <a:t>Ponekad je lakše pomoći prijatelju ako znamo nešto popraviti ili napraviti što mu je potrebno.</a:t>
            </a:r>
            <a:endParaRPr lang="en-GB" sz="32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4348" y="3643314"/>
            <a:ext cx="7500990" cy="1523494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bIns="0">
            <a:spAutoFit/>
          </a:bodyPr>
          <a:lstStyle/>
          <a:p>
            <a:pPr eaLnBrk="0" hangingPunct="0"/>
            <a:r>
              <a:rPr lang="hr-HR" sz="3200" dirty="0">
                <a:latin typeface="Comic Sans MS" pitchFamily="66" charset="0"/>
                <a:cs typeface="Times New Roman" pitchFamily="18" charset="0"/>
              </a:rPr>
              <a:t>Ali kada </a:t>
            </a:r>
            <a:r>
              <a:rPr lang="hr-HR" sz="3200" dirty="0" smtClean="0">
                <a:latin typeface="Comic Sans MS" pitchFamily="66" charset="0"/>
                <a:cs typeface="Times New Roman" pitchFamily="18" charset="0"/>
              </a:rPr>
              <a:t>su naši </a:t>
            </a:r>
            <a:r>
              <a:rPr lang="hr-HR" sz="3200" dirty="0">
                <a:latin typeface="Comic Sans MS" pitchFamily="66" charset="0"/>
                <a:cs typeface="Times New Roman" pitchFamily="18" charset="0"/>
              </a:rPr>
              <a:t>prijatelji </a:t>
            </a:r>
            <a:r>
              <a:rPr lang="hr-HR" sz="3200" dirty="0" smtClean="0">
                <a:latin typeface="Comic Sans MS" pitchFamily="66" charset="0"/>
                <a:cs typeface="Times New Roman" pitchFamily="18" charset="0"/>
              </a:rPr>
              <a:t>povrijeđeni kao ljudi, a </a:t>
            </a:r>
            <a:r>
              <a:rPr lang="hr-HR" sz="3200" dirty="0">
                <a:latin typeface="Comic Sans MS" pitchFamily="66" charset="0"/>
                <a:cs typeface="Times New Roman" pitchFamily="18" charset="0"/>
              </a:rPr>
              <a:t>ne kao </a:t>
            </a:r>
            <a:r>
              <a:rPr lang="hr-HR" sz="3200" dirty="0" smtClean="0">
                <a:latin typeface="Comic Sans MS" pitchFamily="66" charset="0"/>
                <a:cs typeface="Times New Roman" pitchFamily="18" charset="0"/>
              </a:rPr>
              <a:t>bicikli,često puta ne znamo kako bi im pomogli.</a:t>
            </a:r>
            <a:endParaRPr lang="hr-HR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00100" y="1714488"/>
            <a:ext cx="7024706" cy="349326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bIns="0">
            <a:spAutoFit/>
          </a:bodyPr>
          <a:lstStyle/>
          <a:p>
            <a:pPr eaLnBrk="0" hangingPunct="0"/>
            <a:endParaRPr lang="hr-HR" sz="3200" dirty="0" smtClean="0"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hr-HR" sz="3200" dirty="0" smtClean="0">
                <a:latin typeface="Comic Sans MS" pitchFamily="66" charset="0"/>
                <a:cs typeface="Times New Roman" pitchFamily="18" charset="0"/>
              </a:rPr>
              <a:t>Najviše </a:t>
            </a:r>
            <a:r>
              <a:rPr lang="hr-HR" sz="3200" dirty="0">
                <a:latin typeface="Comic Sans MS" pitchFamily="66" charset="0"/>
                <a:cs typeface="Times New Roman" pitchFamily="18" charset="0"/>
              </a:rPr>
              <a:t>što mo</a:t>
            </a:r>
            <a:r>
              <a:rPr lang="hr-HR" sz="3200" dirty="0">
                <a:latin typeface="Comic Sans MS" pitchFamily="66" charset="0"/>
              </a:rPr>
              <a:t>ž</a:t>
            </a:r>
            <a:r>
              <a:rPr lang="hr-HR" sz="3200" dirty="0">
                <a:latin typeface="Comic Sans MS" pitchFamily="66" charset="0"/>
                <a:cs typeface="Times New Roman" pitchFamily="18" charset="0"/>
              </a:rPr>
              <a:t>emo u</a:t>
            </a:r>
            <a:r>
              <a:rPr lang="hr-HR" sz="3200" dirty="0">
                <a:latin typeface="Comic Sans MS" pitchFamily="66" charset="0"/>
              </a:rPr>
              <a:t>č</a:t>
            </a:r>
            <a:r>
              <a:rPr lang="hr-HR" sz="3200" dirty="0">
                <a:latin typeface="Comic Sans MS" pitchFamily="66" charset="0"/>
                <a:cs typeface="Times New Roman" pitchFamily="18" charset="0"/>
              </a:rPr>
              <a:t>initi </a:t>
            </a:r>
            <a:r>
              <a:rPr lang="hr-HR" sz="3200" dirty="0">
                <a:latin typeface="Comic Sans MS" pitchFamily="66" charset="0"/>
              </a:rPr>
              <a:t>ž</a:t>
            </a:r>
            <a:r>
              <a:rPr lang="hr-HR" sz="3200" dirty="0">
                <a:latin typeface="Comic Sans MS" pitchFamily="66" charset="0"/>
                <a:cs typeface="Times New Roman" pitchFamily="18" charset="0"/>
              </a:rPr>
              <a:t>elimo li pomo</a:t>
            </a:r>
            <a:r>
              <a:rPr lang="hr-HR" sz="3200" dirty="0">
                <a:latin typeface="Comic Sans MS" pitchFamily="66" charset="0"/>
              </a:rPr>
              <a:t>ć</a:t>
            </a:r>
            <a:r>
              <a:rPr lang="hr-HR" sz="3200" dirty="0">
                <a:latin typeface="Comic Sans MS" pitchFamily="66" charset="0"/>
                <a:cs typeface="Times New Roman" pitchFamily="18" charset="0"/>
              </a:rPr>
              <a:t>i jest upravo to što je u</a:t>
            </a:r>
            <a:r>
              <a:rPr lang="hr-HR" sz="3200" dirty="0">
                <a:latin typeface="Comic Sans MS" pitchFamily="66" charset="0"/>
              </a:rPr>
              <a:t>č</a:t>
            </a:r>
            <a:r>
              <a:rPr lang="hr-HR" sz="3200" dirty="0">
                <a:latin typeface="Comic Sans MS" pitchFamily="66" charset="0"/>
                <a:cs typeface="Times New Roman" pitchFamily="18" charset="0"/>
              </a:rPr>
              <a:t>inila djevoj</a:t>
            </a:r>
            <a:r>
              <a:rPr lang="hr-HR" sz="3200" dirty="0">
                <a:latin typeface="Comic Sans MS" pitchFamily="66" charset="0"/>
              </a:rPr>
              <a:t>č</a:t>
            </a:r>
            <a:r>
              <a:rPr lang="hr-HR" sz="3200" dirty="0">
                <a:latin typeface="Comic Sans MS" pitchFamily="66" charset="0"/>
                <a:cs typeface="Times New Roman" pitchFamily="18" charset="0"/>
              </a:rPr>
              <a:t>ica iz ove pri</a:t>
            </a:r>
            <a:r>
              <a:rPr lang="hr-HR" sz="3200" dirty="0">
                <a:latin typeface="Comic Sans MS" pitchFamily="66" charset="0"/>
              </a:rPr>
              <a:t>č</a:t>
            </a:r>
            <a:r>
              <a:rPr lang="hr-HR" sz="3200" dirty="0">
                <a:latin typeface="Comic Sans MS" pitchFamily="66" charset="0"/>
                <a:cs typeface="Times New Roman" pitchFamily="18" charset="0"/>
              </a:rPr>
              <a:t>e: mo</a:t>
            </a:r>
            <a:r>
              <a:rPr lang="hr-HR" sz="3200" dirty="0">
                <a:latin typeface="Comic Sans MS" pitchFamily="66" charset="0"/>
              </a:rPr>
              <a:t>ž</a:t>
            </a:r>
            <a:r>
              <a:rPr lang="hr-HR" sz="3200" dirty="0">
                <a:latin typeface="Comic Sans MS" pitchFamily="66" charset="0"/>
                <a:cs typeface="Times New Roman" pitchFamily="18" charset="0"/>
              </a:rPr>
              <a:t>emo ostati s onim tko je tužan i pomo</a:t>
            </a:r>
            <a:r>
              <a:rPr lang="hr-HR" sz="3200" dirty="0">
                <a:latin typeface="Comic Sans MS" pitchFamily="66" charset="0"/>
              </a:rPr>
              <a:t>ć</a:t>
            </a:r>
            <a:r>
              <a:rPr lang="hr-HR" sz="3200" dirty="0">
                <a:latin typeface="Comic Sans MS" pitchFamily="66" charset="0"/>
                <a:cs typeface="Times New Roman" pitchFamily="18" charset="0"/>
              </a:rPr>
              <a:t>i mu plakati.</a:t>
            </a:r>
            <a:endParaRPr lang="en-GB" sz="3200" dirty="0"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endParaRPr lang="en-GB" sz="3200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142976" y="1714488"/>
            <a:ext cx="7072362" cy="2286016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Koji osjećaj je djevojčica pokazala</a:t>
            </a:r>
            <a:r>
              <a:rPr kumimoji="0" lang="hr-HR" sz="44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4400" kern="0" dirty="0" smtClean="0">
                <a:solidFill>
                  <a:schemeClr val="accent2">
                    <a:lumMod val="75000"/>
                  </a:schemeClr>
                </a:solidFill>
              </a:rPr>
              <a:t>Kako ga zovemo?</a:t>
            </a:r>
            <a:r>
              <a:rPr kumimoji="0" lang="hr-HR" sz="44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44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5143504" y="4857760"/>
            <a:ext cx="2714644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4800" dirty="0" smtClean="0"/>
              <a:t>Empatija </a:t>
            </a:r>
            <a:endParaRPr lang="hr-HR" sz="4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3942</TotalTime>
  <Words>388</Words>
  <Application>Microsoft Office PowerPoint</Application>
  <PresentationFormat>Prikaz na zaslonu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Diseño predeterminado</vt:lpstr>
      <vt:lpstr>KAKO TI  MOGU POMOĆI Ruka prijateljstva </vt:lpstr>
      <vt:lpstr>Poslušajte priču jedne djevojčice!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Ruka prijateljstva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Agnes</cp:lastModifiedBy>
  <cp:revision>593</cp:revision>
  <dcterms:created xsi:type="dcterms:W3CDTF">2010-05-23T14:28:12Z</dcterms:created>
  <dcterms:modified xsi:type="dcterms:W3CDTF">2016-11-01T19:44:48Z</dcterms:modified>
</cp:coreProperties>
</file>