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4.jpeg" ContentType="image/jpeg"/>
  <Override PartName="/ppt/media/image5.png" ContentType="image/png"/>
  <Override PartName="/ppt/media/image3.jpeg" ContentType="image/jpeg"/>
  <Override PartName="/ppt/media/image8.jpeg" ContentType="image/jpeg"/>
  <Override PartName="/ppt/media/image6.png" ContentType="image/png"/>
  <Override PartName="/ppt/media/image7.png" ContentType="image/png"/>
  <Override PartName="/ppt/media/image9.jpeg" ContentType="image/jpeg"/>
  <Override PartName="/ppt/media/image10.png" ContentType="image/png"/>
  <Override PartName="/ppt/media/image11.jpeg" ContentType="image/jpeg"/>
  <Override PartName="/ppt/media/image12.png" ContentType="image/png"/>
  <Override PartName="/ppt/media/image13.jpeg" ContentType="image/jpeg"/>
  <Override PartName="/ppt/media/image14.jpeg" ContentType="image/jpeg"/>
  <Override PartName="/ppt/media/image15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1054080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887760" y="4064760"/>
            <a:ext cx="1054080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88840" y="204228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87760" y="406476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288840" y="406476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339372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451400" y="2042280"/>
            <a:ext cx="339372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8015400" y="2042280"/>
            <a:ext cx="339372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887760" y="4064760"/>
            <a:ext cx="339372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451400" y="4064760"/>
            <a:ext cx="339372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8015400" y="4064760"/>
            <a:ext cx="339372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887760" y="2042280"/>
            <a:ext cx="10540800" cy="387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10540800" cy="38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5143680" cy="38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88840" y="2042280"/>
            <a:ext cx="5143680" cy="38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887760" y="5288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88840" y="2042280"/>
            <a:ext cx="5143680" cy="38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887760" y="406476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887760" y="2042280"/>
            <a:ext cx="10540800" cy="387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5143680" cy="38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88840" y="204228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88840" y="406476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88840" y="204228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887760" y="4064760"/>
            <a:ext cx="1054080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1054080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887760" y="4064760"/>
            <a:ext cx="1054080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88840" y="204228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87760" y="406476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88840" y="406476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339372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451400" y="2042280"/>
            <a:ext cx="339372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8015400" y="2042280"/>
            <a:ext cx="339372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887760" y="4064760"/>
            <a:ext cx="339372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451400" y="4064760"/>
            <a:ext cx="339372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8015400" y="4064760"/>
            <a:ext cx="339372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10540800" cy="38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5143680" cy="38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88840" y="2042280"/>
            <a:ext cx="5143680" cy="38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887760" y="5288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88840" y="2042280"/>
            <a:ext cx="5143680" cy="38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887760" y="406476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5143680" cy="38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88840" y="204228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88840" y="406476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887760" y="204228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88840" y="2042280"/>
            <a:ext cx="514368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887760" y="4064760"/>
            <a:ext cx="10540800" cy="1846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oogle Shape;58;p52" descr=""/>
          <p:cNvPicPr/>
          <p:nvPr/>
        </p:nvPicPr>
        <p:blipFill>
          <a:blip r:embed="rId2"/>
          <a:stretch/>
        </p:blipFill>
        <p:spPr>
          <a:xfrm>
            <a:off x="0" y="-37080"/>
            <a:ext cx="12192840" cy="144972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>
            <a:off x="6388560" y="6046200"/>
            <a:ext cx="2111040" cy="57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0" lang="hr-HR" sz="1050" spc="-1" strike="noStrike">
                <a:solidFill>
                  <a:srgbClr val="000000"/>
                </a:solidFill>
                <a:latin typeface="Calibri"/>
                <a:ea typeface="Calibri"/>
              </a:rPr>
              <a:t>Projekt </a:t>
            </a:r>
            <a:r>
              <a:rPr b="0" i="1" lang="hr-HR" sz="1050" spc="-1" strike="noStrike">
                <a:solidFill>
                  <a:srgbClr val="000000"/>
                </a:solidFill>
                <a:latin typeface="Calibri"/>
                <a:ea typeface="Calibri"/>
              </a:rPr>
              <a:t>Podrška provedbi</a:t>
            </a:r>
            <a:endParaRPr b="0" lang="hr-HR" sz="105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hr-HR" sz="105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i="1" lang="hr-HR" sz="1050" spc="-1" strike="noStrike">
                <a:solidFill>
                  <a:srgbClr val="000000"/>
                </a:solidFill>
                <a:latin typeface="Calibri"/>
                <a:ea typeface="Calibri"/>
              </a:rPr>
              <a:t>Cjelovite kurikularne</a:t>
            </a:r>
            <a:br/>
            <a:r>
              <a:rPr b="0" i="1" lang="hr-HR" sz="1050" spc="-1" strike="noStrike">
                <a:solidFill>
                  <a:srgbClr val="000000"/>
                </a:solidFill>
                <a:latin typeface="Calibri"/>
                <a:ea typeface="Calibri"/>
              </a:rPr>
              <a:t> reforme (CKR)</a:t>
            </a:r>
            <a:endParaRPr b="0" lang="hr-HR" sz="1050" spc="-1" strike="noStrike">
              <a:latin typeface="Arial"/>
            </a:endParaRPr>
          </a:p>
        </p:txBody>
      </p:sp>
      <p:pic>
        <p:nvPicPr>
          <p:cNvPr id="2" name="Google Shape;62;p52" descr=""/>
          <p:cNvPicPr/>
          <p:nvPr/>
        </p:nvPicPr>
        <p:blipFill>
          <a:blip r:embed="rId3"/>
          <a:stretch/>
        </p:blipFill>
        <p:spPr>
          <a:xfrm>
            <a:off x="3269520" y="5914800"/>
            <a:ext cx="1994400" cy="719640"/>
          </a:xfrm>
          <a:prstGeom prst="rect">
            <a:avLst/>
          </a:prstGeom>
          <a:ln>
            <a:noFill/>
          </a:ln>
        </p:spPr>
      </p:pic>
      <p:pic>
        <p:nvPicPr>
          <p:cNvPr id="3" name="Google Shape;63;p52" descr=""/>
          <p:cNvPicPr/>
          <p:nvPr/>
        </p:nvPicPr>
        <p:blipFill>
          <a:blip r:embed="rId4"/>
          <a:stretch/>
        </p:blipFill>
        <p:spPr>
          <a:xfrm>
            <a:off x="661680" y="5974920"/>
            <a:ext cx="1483200" cy="719640"/>
          </a:xfrm>
          <a:prstGeom prst="rect">
            <a:avLst/>
          </a:prstGeom>
          <a:ln>
            <a:noFill/>
          </a:ln>
        </p:spPr>
      </p:pic>
      <p:pic>
        <p:nvPicPr>
          <p:cNvPr id="4" name="Google Shape;64;p52" descr=""/>
          <p:cNvPicPr/>
          <p:nvPr/>
        </p:nvPicPr>
        <p:blipFill>
          <a:blip r:embed="rId5"/>
          <a:stretch/>
        </p:blipFill>
        <p:spPr>
          <a:xfrm>
            <a:off x="9624240" y="5959440"/>
            <a:ext cx="2212560" cy="719640"/>
          </a:xfrm>
          <a:prstGeom prst="rect">
            <a:avLst/>
          </a:prstGeom>
          <a:ln>
            <a:noFill/>
          </a:ln>
        </p:spPr>
      </p:pic>
      <p:pic>
        <p:nvPicPr>
          <p:cNvPr id="5" name="Google Shape;72;p58" descr=""/>
          <p:cNvPicPr/>
          <p:nvPr/>
        </p:nvPicPr>
        <p:blipFill>
          <a:blip r:embed="rId6"/>
          <a:stretch/>
        </p:blipFill>
        <p:spPr>
          <a:xfrm>
            <a:off x="-2160" y="-30240"/>
            <a:ext cx="12192840" cy="3255120"/>
          </a:xfrm>
          <a:prstGeom prst="rect">
            <a:avLst/>
          </a:prstGeom>
          <a:ln>
            <a:noFill/>
          </a:ln>
        </p:spPr>
      </p:pic>
      <p:sp>
        <p:nvSpPr>
          <p:cNvPr id="6" name="PlaceHolder 2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rmAutofit/>
          </a:bodyPr>
          <a:p>
            <a:r>
              <a:rPr b="0" lang="hr-HR" sz="6000" spc="-1" strike="noStrike">
                <a:solidFill>
                  <a:srgbClr val="000000"/>
                </a:solidFill>
                <a:latin typeface="Arial"/>
              </a:rPr>
              <a:t>Kliknite za uređivanje oblika naslova teksta</a:t>
            </a:r>
            <a:endParaRPr b="0" lang="hr-HR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58;p52" descr=""/>
          <p:cNvPicPr/>
          <p:nvPr/>
        </p:nvPicPr>
        <p:blipFill>
          <a:blip r:embed="rId2"/>
          <a:stretch/>
        </p:blipFill>
        <p:spPr>
          <a:xfrm>
            <a:off x="0" y="-37080"/>
            <a:ext cx="12192840" cy="144972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6388560" y="6046200"/>
            <a:ext cx="2111040" cy="57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0" lang="hr-HR" sz="1050" spc="-1" strike="noStrike">
                <a:solidFill>
                  <a:srgbClr val="000000"/>
                </a:solidFill>
                <a:latin typeface="Calibri"/>
                <a:ea typeface="Calibri"/>
              </a:rPr>
              <a:t>Projekt </a:t>
            </a:r>
            <a:r>
              <a:rPr b="0" i="1" lang="hr-HR" sz="1050" spc="-1" strike="noStrike">
                <a:solidFill>
                  <a:srgbClr val="000000"/>
                </a:solidFill>
                <a:latin typeface="Calibri"/>
                <a:ea typeface="Calibri"/>
              </a:rPr>
              <a:t>Podrška provedbi</a:t>
            </a:r>
            <a:endParaRPr b="0" lang="hr-HR" sz="105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hr-HR" sz="105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i="1" lang="hr-HR" sz="1050" spc="-1" strike="noStrike">
                <a:solidFill>
                  <a:srgbClr val="000000"/>
                </a:solidFill>
                <a:latin typeface="Calibri"/>
                <a:ea typeface="Calibri"/>
              </a:rPr>
              <a:t>Cjelovite kurikularne</a:t>
            </a:r>
            <a:br/>
            <a:r>
              <a:rPr b="0" i="1" lang="hr-HR" sz="1050" spc="-1" strike="noStrike">
                <a:solidFill>
                  <a:srgbClr val="000000"/>
                </a:solidFill>
                <a:latin typeface="Calibri"/>
                <a:ea typeface="Calibri"/>
              </a:rPr>
              <a:t> reforme (CKR)</a:t>
            </a:r>
            <a:endParaRPr b="0" lang="hr-HR" sz="1050" spc="-1" strike="noStrike">
              <a:latin typeface="Arial"/>
            </a:endParaRPr>
          </a:p>
        </p:txBody>
      </p:sp>
      <p:pic>
        <p:nvPicPr>
          <p:cNvPr id="46" name="Google Shape;62;p52" descr=""/>
          <p:cNvPicPr/>
          <p:nvPr/>
        </p:nvPicPr>
        <p:blipFill>
          <a:blip r:embed="rId3"/>
          <a:stretch/>
        </p:blipFill>
        <p:spPr>
          <a:xfrm>
            <a:off x="3269520" y="5914800"/>
            <a:ext cx="1994400" cy="719640"/>
          </a:xfrm>
          <a:prstGeom prst="rect">
            <a:avLst/>
          </a:prstGeom>
          <a:ln>
            <a:noFill/>
          </a:ln>
        </p:spPr>
      </p:pic>
      <p:pic>
        <p:nvPicPr>
          <p:cNvPr id="47" name="Google Shape;63;p52" descr=""/>
          <p:cNvPicPr/>
          <p:nvPr/>
        </p:nvPicPr>
        <p:blipFill>
          <a:blip r:embed="rId4"/>
          <a:stretch/>
        </p:blipFill>
        <p:spPr>
          <a:xfrm>
            <a:off x="661680" y="5974920"/>
            <a:ext cx="1483200" cy="719640"/>
          </a:xfrm>
          <a:prstGeom prst="rect">
            <a:avLst/>
          </a:prstGeom>
          <a:ln>
            <a:noFill/>
          </a:ln>
        </p:spPr>
      </p:pic>
      <p:pic>
        <p:nvPicPr>
          <p:cNvPr id="48" name="Google Shape;64;p52" descr=""/>
          <p:cNvPicPr/>
          <p:nvPr/>
        </p:nvPicPr>
        <p:blipFill>
          <a:blip r:embed="rId5"/>
          <a:stretch/>
        </p:blipFill>
        <p:spPr>
          <a:xfrm>
            <a:off x="9624240" y="5959440"/>
            <a:ext cx="2212560" cy="719640"/>
          </a:xfrm>
          <a:prstGeom prst="rect">
            <a:avLst/>
          </a:prstGeom>
          <a:ln>
            <a:noFill/>
          </a:ln>
        </p:spPr>
      </p:pic>
      <p:sp>
        <p:nvSpPr>
          <p:cNvPr id="49" name="PlaceHolder 2"/>
          <p:cNvSpPr>
            <a:spLocks noGrp="1"/>
          </p:cNvSpPr>
          <p:nvPr>
            <p:ph type="title"/>
          </p:nvPr>
        </p:nvSpPr>
        <p:spPr>
          <a:xfrm>
            <a:off x="887760" y="528840"/>
            <a:ext cx="10515240" cy="1325160"/>
          </a:xfrm>
          <a:prstGeom prst="rect">
            <a:avLst/>
          </a:prstGeom>
        </p:spPr>
        <p:txBody>
          <a:bodyPr anchor="ctr">
            <a:normAutofit fontScale="97000"/>
          </a:bodyPr>
          <a:p>
            <a:r>
              <a:rPr b="0" lang="hr-HR" sz="4400" spc="-1" strike="noStrike">
                <a:solidFill>
                  <a:srgbClr val="000000"/>
                </a:solidFill>
                <a:latin typeface="Arial"/>
              </a:rPr>
              <a:t>Kliknite za uređivanje oblika naslova teksta</a:t>
            </a:r>
            <a:endParaRPr b="0" lang="hr-H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887760" y="2042280"/>
            <a:ext cx="10540800" cy="3872160"/>
          </a:xfrm>
          <a:prstGeom prst="rect">
            <a:avLst/>
          </a:prstGeom>
        </p:spPr>
        <p:txBody>
          <a:bodyPr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0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30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0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30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0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0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0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jpe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955440" y="1122480"/>
            <a:ext cx="10535760" cy="16203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0" lang="hr-HR" sz="7200" spc="-1" strike="noStrike">
                <a:solidFill>
                  <a:srgbClr val="2e82af"/>
                </a:solidFill>
                <a:latin typeface="Elephant"/>
                <a:ea typeface="Quattrocento Sans"/>
              </a:rPr>
              <a:t>DOMAĆA ZADAĆA</a:t>
            </a:r>
            <a:endParaRPr b="0" lang="hr-HR" sz="7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1523880" y="2743200"/>
            <a:ext cx="9143640" cy="2514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457200" indent="-418680" algn="ctr">
              <a:lnSpc>
                <a:spcPct val="90000"/>
              </a:lnSpc>
              <a:spcBef>
                <a:spcPts val="1001"/>
              </a:spcBef>
            </a:pPr>
            <a:r>
              <a:rPr b="1" lang="hr-HR" sz="4000" spc="-1" strike="noStrike">
                <a:solidFill>
                  <a:srgbClr val="000000"/>
                </a:solidFill>
                <a:latin typeface="Quattrocento Sans"/>
                <a:ea typeface="Quattrocento Sans"/>
              </a:rPr>
              <a:t>MATEMATIKA</a:t>
            </a:r>
            <a:endParaRPr b="0" lang="hr-HR" sz="4000" spc="-1" strike="noStrike">
              <a:latin typeface="Arial"/>
            </a:endParaRPr>
          </a:p>
          <a:p>
            <a:pPr marL="457200" indent="-418680">
              <a:lnSpc>
                <a:spcPct val="90000"/>
              </a:lnSpc>
              <a:spcBef>
                <a:spcPts val="1001"/>
              </a:spcBef>
            </a:pPr>
            <a:endParaRPr b="0" lang="hr-HR" sz="4000" spc="-1" strike="noStrike">
              <a:latin typeface="Arial"/>
            </a:endParaRPr>
          </a:p>
          <a:p>
            <a:pPr marL="457200" indent="-418680">
              <a:lnSpc>
                <a:spcPct val="90000"/>
              </a:lnSpc>
              <a:spcBef>
                <a:spcPts val="1001"/>
              </a:spcBef>
            </a:pPr>
            <a:endParaRPr b="0" lang="hr-HR" sz="4000" spc="-1" strike="noStrike">
              <a:latin typeface="Arial"/>
            </a:endParaRPr>
          </a:p>
          <a:p>
            <a:pPr marL="457200" indent="-418680">
              <a:lnSpc>
                <a:spcPct val="90000"/>
              </a:lnSpc>
              <a:spcBef>
                <a:spcPts val="1001"/>
              </a:spcBef>
            </a:pPr>
            <a:r>
              <a:rPr b="0" i="1" lang="hr-HR" sz="3200" spc="-1" strike="noStrike">
                <a:solidFill>
                  <a:srgbClr val="000000"/>
                </a:solidFill>
                <a:latin typeface="Quattrocento Sans"/>
                <a:ea typeface="Quattrocento Sans"/>
              </a:rPr>
              <a:t>Napomena: Zadatke riješiti u bilježnicu.</a:t>
            </a:r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1440" y="0"/>
            <a:ext cx="12188520" cy="685764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2"/>
          <p:cNvSpPr/>
          <p:nvPr/>
        </p:nvSpPr>
        <p:spPr>
          <a:xfrm>
            <a:off x="409680" y="1022400"/>
            <a:ext cx="709200" cy="2095200"/>
          </a:xfrm>
          <a:custGeom>
            <a:avLst/>
            <a:gdLst/>
            <a:ahLst/>
            <a:rect l="l" t="t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rgbClr val="1e4e7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3"/>
          <p:cNvSpPr/>
          <p:nvPr/>
        </p:nvSpPr>
        <p:spPr>
          <a:xfrm>
            <a:off x="409680" y="837720"/>
            <a:ext cx="402840" cy="1704960"/>
          </a:xfrm>
          <a:custGeom>
            <a:avLst/>
            <a:gdLst/>
            <a:ahLst/>
            <a:rect l="l" t="t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rgbClr val="2e75b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4"/>
          <p:cNvSpPr/>
          <p:nvPr/>
        </p:nvSpPr>
        <p:spPr>
          <a:xfrm>
            <a:off x="644760" y="640800"/>
            <a:ext cx="167760" cy="1712880"/>
          </a:xfrm>
          <a:custGeom>
            <a:avLst/>
            <a:gdLst/>
            <a:ahLst/>
            <a:rect l="l" t="t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rgbClr val="1e4e7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5"/>
          <p:cNvSpPr/>
          <p:nvPr/>
        </p:nvSpPr>
        <p:spPr>
          <a:xfrm>
            <a:off x="7348680" y="635760"/>
            <a:ext cx="328320" cy="1742040"/>
          </a:xfrm>
          <a:custGeom>
            <a:avLst/>
            <a:gdLst/>
            <a:ahLst/>
            <a:rect l="l" t="t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rgbClr val="1e4e7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6"/>
          <p:cNvSpPr/>
          <p:nvPr/>
        </p:nvSpPr>
        <p:spPr>
          <a:xfrm>
            <a:off x="644040" y="635760"/>
            <a:ext cx="7032600" cy="1541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7"/>
          <p:cNvSpPr/>
          <p:nvPr/>
        </p:nvSpPr>
        <p:spPr>
          <a:xfrm>
            <a:off x="964800" y="804240"/>
            <a:ext cx="6090840" cy="120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hr-HR" sz="3600" spc="-1" strike="noStrike">
                <a:solidFill>
                  <a:srgbClr val="c00000"/>
                </a:solidFill>
                <a:latin typeface="Calibri"/>
                <a:ea typeface="Calibri"/>
              </a:rPr>
              <a:t>1. zadatak za domaću zadaću</a:t>
            </a:r>
            <a:endParaRPr b="0" lang="hr-HR" sz="3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endParaRPr b="0" lang="hr-HR" sz="3600" spc="-1" strike="noStrike">
              <a:latin typeface="Arial"/>
            </a:endParaRPr>
          </a:p>
        </p:txBody>
      </p:sp>
      <p:sp>
        <p:nvSpPr>
          <p:cNvPr id="96" name="TextShape 8"/>
          <p:cNvSpPr txBox="1"/>
          <p:nvPr/>
        </p:nvSpPr>
        <p:spPr>
          <a:xfrm>
            <a:off x="1282320" y="2494440"/>
            <a:ext cx="5773680" cy="3562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</a:pP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Katedralu sv. Jakova u Šibeniku gradili se znameniti graditelji Juraj Dalmatinac i Nikola Firentinac. 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Cijela je izgrađena od kamena koji je donesen s otoka Korčule, Brača, Raba, Krka i Suska. Katedrala je građena u 15. i 16. stoljeću tijekom tri razdoblja.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Google Shape;420;p36" descr=""/>
          <p:cNvPicPr/>
          <p:nvPr/>
        </p:nvPicPr>
        <p:blipFill>
          <a:blip r:embed="rId1"/>
          <a:stretch/>
        </p:blipFill>
        <p:spPr>
          <a:xfrm>
            <a:off x="8551440" y="633960"/>
            <a:ext cx="2289960" cy="2706120"/>
          </a:xfrm>
          <a:prstGeom prst="rect">
            <a:avLst/>
          </a:prstGeom>
          <a:ln>
            <a:noFill/>
          </a:ln>
        </p:spPr>
      </p:pic>
      <p:pic>
        <p:nvPicPr>
          <p:cNvPr id="98" name="Google Shape;421;p36" descr=""/>
          <p:cNvPicPr/>
          <p:nvPr/>
        </p:nvPicPr>
        <p:blipFill>
          <a:blip r:embed="rId2"/>
          <a:stretch/>
        </p:blipFill>
        <p:spPr>
          <a:xfrm>
            <a:off x="8591760" y="3511440"/>
            <a:ext cx="2205720" cy="2757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219320" y="3015360"/>
            <a:ext cx="9753120" cy="279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9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Izračunajte: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a) Koliko je godina trajalo 1. razdoblje izgradnje?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b) Koliko je godina trajalo 2. razdoblje izgradnje?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c) Koliko je godina trajalo 3. razdoblje izgradnje?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d) Koliko je godina ukupno trajala izgradnja Katedrale sv. Jakova?</a:t>
            </a:r>
            <a:r>
              <a:rPr b="0" lang="hr-HR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2352600" y="926640"/>
            <a:ext cx="7717680" cy="1771560"/>
          </a:xfrm>
          <a:prstGeom prst="rect">
            <a:avLst/>
          </a:prstGeom>
          <a:solidFill>
            <a:srgbClr val="ffc000"/>
          </a:solidFill>
          <a:ln w="9360">
            <a:solidFill>
              <a:srgbClr val="ffc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9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1. razdoblje – Pulšićeva katedrala 1431. – 1441.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2. razdoblje – Jurjeva katedrala  1441. – 1473.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3. razdoblje – Nikolina katedrala 1475. – 1536.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1440" y="0"/>
            <a:ext cx="12188520" cy="685764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CustomShape 2"/>
          <p:cNvSpPr/>
          <p:nvPr/>
        </p:nvSpPr>
        <p:spPr>
          <a:xfrm>
            <a:off x="409680" y="1022400"/>
            <a:ext cx="709200" cy="2095200"/>
          </a:xfrm>
          <a:custGeom>
            <a:avLst/>
            <a:gdLst/>
            <a:ahLst/>
            <a:rect l="l" t="t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rgbClr val="1e4e7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3"/>
          <p:cNvSpPr/>
          <p:nvPr/>
        </p:nvSpPr>
        <p:spPr>
          <a:xfrm>
            <a:off x="409680" y="837720"/>
            <a:ext cx="402840" cy="1704960"/>
          </a:xfrm>
          <a:custGeom>
            <a:avLst/>
            <a:gdLst/>
            <a:ahLst/>
            <a:rect l="l" t="t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rgbClr val="2e75b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4"/>
          <p:cNvSpPr/>
          <p:nvPr/>
        </p:nvSpPr>
        <p:spPr>
          <a:xfrm>
            <a:off x="644760" y="640800"/>
            <a:ext cx="167760" cy="1712880"/>
          </a:xfrm>
          <a:custGeom>
            <a:avLst/>
            <a:gdLst/>
            <a:ahLst/>
            <a:rect l="l" t="t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rgbClr val="1e4e7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5"/>
          <p:cNvSpPr/>
          <p:nvPr/>
        </p:nvSpPr>
        <p:spPr>
          <a:xfrm>
            <a:off x="7348680" y="635760"/>
            <a:ext cx="328320" cy="1742040"/>
          </a:xfrm>
          <a:custGeom>
            <a:avLst/>
            <a:gdLst/>
            <a:ahLst/>
            <a:rect l="l" t="t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rgbClr val="1e4e7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6"/>
          <p:cNvSpPr/>
          <p:nvPr/>
        </p:nvSpPr>
        <p:spPr>
          <a:xfrm>
            <a:off x="644040" y="635760"/>
            <a:ext cx="7032600" cy="1541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7"/>
          <p:cNvSpPr/>
          <p:nvPr/>
        </p:nvSpPr>
        <p:spPr>
          <a:xfrm>
            <a:off x="964800" y="804240"/>
            <a:ext cx="6090840" cy="120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hr-HR" sz="3600" spc="-1" strike="noStrike">
                <a:solidFill>
                  <a:srgbClr val="c00000"/>
                </a:solidFill>
                <a:latin typeface="Calibri"/>
                <a:ea typeface="Calibri"/>
              </a:rPr>
              <a:t>2. zadatak za domaću zadaću</a:t>
            </a:r>
            <a:endParaRPr b="0" lang="hr-HR" sz="3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endParaRPr b="0" lang="hr-HR" sz="3600" spc="-1" strike="noStrike">
              <a:latin typeface="Arial"/>
            </a:endParaRPr>
          </a:p>
        </p:txBody>
      </p:sp>
      <p:sp>
        <p:nvSpPr>
          <p:cNvPr id="108" name="TextShape 8"/>
          <p:cNvSpPr txBox="1"/>
          <p:nvPr/>
        </p:nvSpPr>
        <p:spPr>
          <a:xfrm>
            <a:off x="1282320" y="2494440"/>
            <a:ext cx="6121080" cy="3562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Eufrazijeva bazilika u Poreču jedan je od najljepših sačuvanih spomenika bizantske umjetnosti na Sredozemlju. Njezina izgradnja počela je 553. godine u vrijeme biskupa Eufrazija. U njoj su sačuvani mozaici i natpisi iz kojih se može vidjeti život rane kršćanske zajednice. Godine 1997. UNESCO ju je proglasio Svjetskom kulturnom baštinom. 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Google Shape;440;p38" descr=""/>
          <p:cNvPicPr/>
          <p:nvPr/>
        </p:nvPicPr>
        <p:blipFill>
          <a:blip r:embed="rId1"/>
          <a:stretch/>
        </p:blipFill>
        <p:spPr>
          <a:xfrm>
            <a:off x="8024760" y="874440"/>
            <a:ext cx="3342960" cy="2225160"/>
          </a:xfrm>
          <a:prstGeom prst="rect">
            <a:avLst/>
          </a:prstGeom>
          <a:ln>
            <a:noFill/>
          </a:ln>
        </p:spPr>
      </p:pic>
      <p:pic>
        <p:nvPicPr>
          <p:cNvPr id="110" name="Google Shape;441;p38" descr=""/>
          <p:cNvPicPr/>
          <p:nvPr/>
        </p:nvPicPr>
        <p:blipFill>
          <a:blip r:embed="rId2"/>
          <a:stretch/>
        </p:blipFill>
        <p:spPr>
          <a:xfrm>
            <a:off x="8655480" y="3511440"/>
            <a:ext cx="2078280" cy="2757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TextShape 2"/>
          <p:cNvSpPr txBox="1"/>
          <p:nvPr/>
        </p:nvSpPr>
        <p:spPr>
          <a:xfrm>
            <a:off x="434880" y="1141920"/>
            <a:ext cx="549540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</a:pPr>
            <a:r>
              <a:rPr b="0" lang="hr-HR" sz="3000" spc="-1" strike="noStrike">
                <a:solidFill>
                  <a:srgbClr val="000000"/>
                </a:solidFill>
                <a:latin typeface="Calibri"/>
                <a:ea typeface="Calibri"/>
              </a:rPr>
              <a:t>Izračunajte: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3000" spc="-1" strike="noStrike">
                <a:solidFill>
                  <a:srgbClr val="000000"/>
                </a:solidFill>
                <a:latin typeface="Calibri"/>
                <a:ea typeface="Calibri"/>
              </a:rPr>
              <a:t>a) Koliko je godina prošlo 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3000" spc="-1" strike="noStrike">
                <a:solidFill>
                  <a:srgbClr val="000000"/>
                </a:solidFill>
                <a:latin typeface="Calibri"/>
                <a:ea typeface="Calibri"/>
              </a:rPr>
              <a:t>    </a:t>
            </a:r>
            <a:r>
              <a:rPr b="0" lang="hr-HR" sz="3000" spc="-1" strike="noStrike">
                <a:solidFill>
                  <a:srgbClr val="000000"/>
                </a:solidFill>
                <a:latin typeface="Calibri"/>
                <a:ea typeface="Calibri"/>
              </a:rPr>
              <a:t>od početka njezine izgradnje 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3000" spc="-1" strike="noStrike">
                <a:solidFill>
                  <a:srgbClr val="000000"/>
                </a:solidFill>
                <a:latin typeface="Calibri"/>
                <a:ea typeface="Calibri"/>
              </a:rPr>
              <a:t>    </a:t>
            </a:r>
            <a:r>
              <a:rPr b="0" lang="hr-HR" sz="3000" spc="-1" strike="noStrike">
                <a:solidFill>
                  <a:srgbClr val="000000"/>
                </a:solidFill>
                <a:latin typeface="Calibri"/>
                <a:ea typeface="Calibri"/>
              </a:rPr>
              <a:t>do UNESCO-ova proglašenja?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3000" spc="-1" strike="noStrike">
                <a:solidFill>
                  <a:srgbClr val="000000"/>
                </a:solidFill>
                <a:latin typeface="Calibri"/>
                <a:ea typeface="Calibri"/>
              </a:rPr>
              <a:t>b) Broj godina koji ste dobili 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3000" spc="-1" strike="noStrike">
                <a:solidFill>
                  <a:srgbClr val="000000"/>
                </a:solidFill>
                <a:latin typeface="Calibri"/>
                <a:ea typeface="Calibri"/>
              </a:rPr>
              <a:t>    </a:t>
            </a:r>
            <a:r>
              <a:rPr b="0" lang="hr-HR" sz="3000" spc="-1" strike="noStrike">
                <a:solidFill>
                  <a:srgbClr val="000000"/>
                </a:solidFill>
                <a:latin typeface="Calibri"/>
                <a:ea typeface="Calibri"/>
              </a:rPr>
              <a:t>preračunajte u broj mjeseci. 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10420560" y="1364760"/>
            <a:ext cx="947160" cy="92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4" name="Google Shape;449;p39" descr=""/>
          <p:cNvPicPr/>
          <p:nvPr/>
        </p:nvPicPr>
        <p:blipFill>
          <a:blip r:embed="rId1"/>
          <a:stretch/>
        </p:blipFill>
        <p:spPr>
          <a:xfrm>
            <a:off x="7901280" y="2727720"/>
            <a:ext cx="4290480" cy="4129920"/>
          </a:xfrm>
          <a:prstGeom prst="rect">
            <a:avLst/>
          </a:prstGeom>
          <a:ln>
            <a:noFill/>
          </a:ln>
        </p:spPr>
      </p:pic>
      <p:sp>
        <p:nvSpPr>
          <p:cNvPr id="115" name="CustomShape 4"/>
          <p:cNvSpPr/>
          <p:nvPr/>
        </p:nvSpPr>
        <p:spPr>
          <a:xfrm flipH="1" rot="15559200">
            <a:off x="6034320" y="-672840"/>
            <a:ext cx="4020840" cy="4020840"/>
          </a:xfrm>
          <a:prstGeom prst="arc">
            <a:avLst>
              <a:gd name="adj1" fmla="val 16200000"/>
              <a:gd name="adj2" fmla="val 20093138"/>
            </a:avLst>
          </a:prstGeom>
          <a:noFill/>
          <a:ln cap="rnd" w="127080">
            <a:solidFill>
              <a:schemeClr val="accent4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116" name="Google Shape;451;p39" descr=""/>
          <p:cNvPicPr/>
          <p:nvPr/>
        </p:nvPicPr>
        <p:blipFill>
          <a:blip r:embed="rId2"/>
          <a:stretch/>
        </p:blipFill>
        <p:spPr>
          <a:xfrm>
            <a:off x="6261480" y="0"/>
            <a:ext cx="3519000" cy="3007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Application>LibreOffice/6.2.5.2$Windows_X86_64 LibreOffice_project/1ec314fa52f458adc18c4f025c545a4e8b22c159</Application>
  <Words>144</Words>
  <Paragraphs>27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2020-03-11T10:56:06Z</dcterms:created>
  <dc:creator>Tatjana</dc:creator>
  <dc:description/>
  <dc:language>hr-HR</dc:language>
  <cp:lastModifiedBy>Windows User</cp:lastModifiedBy>
  <dcterms:modified xsi:type="dcterms:W3CDTF">2020-05-14T10:06:16Z</dcterms:modified>
  <cp:revision>4</cp:revision>
  <dc:subject/>
  <dc:title>PowerPoint prezentacija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ntentTypeId">
    <vt:lpwstr>0x01010048CD10F59D587A4AA3026165A57E4632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4</vt:i4>
  </property>
  <property fmtid="{D5CDD505-2E9C-101B-9397-08002B2CF9AE}" pid="9" name="PresentationFormat">
    <vt:lpwstr>Custom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