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9.png" ContentType="image/png"/>
  <Override PartName="/ppt/media/image1.png" ContentType="image/png"/>
  <Override PartName="/ppt/media/image8.png" ContentType="image/png"/>
  <Override PartName="/ppt/media/image2.jpeg" ContentType="image/jpeg"/>
  <Override PartName="/ppt/media/image3.png" ContentType="image/png"/>
  <Override PartName="/ppt/media/image4.jpeg" ContentType="image/jpeg"/>
  <Override PartName="/ppt/media/image7.png" ContentType="image/png"/>
  <Override PartName="/ppt/media/image5.jpeg" ContentType="image/jpeg"/>
  <Override PartName="/ppt/media/image6.png" ContentType="image/pn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Kliknite da biste uredili stil naslova matrice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052AED8-6358-4AF0-9771-829DD9BDD202}" type="datetime">
              <a:rPr b="0" lang="hr-HR" sz="900" spc="-1" strike="noStrike">
                <a:solidFill>
                  <a:srgbClr val="8b8b8b"/>
                </a:solidFill>
                <a:latin typeface="Trebuchet MS"/>
              </a:rPr>
              <a:t>7.05.20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B38ED9D-65AE-41F9-900E-7D173E3CC0B4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Kliknite za uređivanje oblika teksta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Druga razina konture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Treća razina konture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Četvrta razina kontura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Peta razina kontura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Šesta razina kontura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Sedma razina konture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Kliknite da biste uredili stil naslova matrice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Kliknite da biste uredili matrice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Druga razina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Treća razina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Četvrta razina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Peta razina stilove teksta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1A0F815-C0C1-472B-9BDA-213B7DEF941C}" type="datetime">
              <a:rPr b="0" lang="hr-HR" sz="900" spc="-1" strike="noStrike">
                <a:solidFill>
                  <a:srgbClr val="8b8b8b"/>
                </a:solidFill>
                <a:latin typeface="Trebuchet MS"/>
              </a:rPr>
              <a:t>7.05.20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0F44064-CFAE-4BCF-979F-86D51DE57AA6}" type="slidenum">
              <a:rPr b="0" lang="hr-HR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c4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2"/>
          <p:cNvSpPr/>
          <p:nvPr/>
        </p:nvSpPr>
        <p:spPr>
          <a:xfrm>
            <a:off x="1448280" y="0"/>
            <a:ext cx="1218960" cy="6858000"/>
          </a:xfrm>
          <a:prstGeom prst="line">
            <a:avLst/>
          </a:prstGeom>
          <a:ln w="936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Line 3"/>
          <p:cNvSpPr/>
          <p:nvPr/>
        </p:nvSpPr>
        <p:spPr>
          <a:xfrm flipH="1">
            <a:off x="66960" y="3681360"/>
            <a:ext cx="4763520" cy="3176640"/>
          </a:xfrm>
          <a:prstGeom prst="line">
            <a:avLst/>
          </a:prstGeom>
          <a:ln w="9360">
            <a:solidFill>
              <a:schemeClr val="tx1">
                <a:lumMod val="50000"/>
                <a:lumOff val="50000"/>
                <a:alpha val="8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125892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9" name="CustomShape 5"/>
          <p:cNvSpPr/>
          <p:nvPr/>
        </p:nvSpPr>
        <p:spPr>
          <a:xfrm>
            <a:off x="168084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0" name="CustomShape 6"/>
          <p:cNvSpPr/>
          <p:nvPr/>
        </p:nvSpPr>
        <p:spPr>
          <a:xfrm>
            <a:off x="100980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CustomShape 7"/>
          <p:cNvSpPr/>
          <p:nvPr/>
        </p:nvSpPr>
        <p:spPr>
          <a:xfrm>
            <a:off x="141192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2" name="CustomShape 8"/>
          <p:cNvSpPr/>
          <p:nvPr/>
        </p:nvSpPr>
        <p:spPr>
          <a:xfrm>
            <a:off x="244908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CustomShape 9"/>
          <p:cNvSpPr/>
          <p:nvPr/>
        </p:nvSpPr>
        <p:spPr>
          <a:xfrm>
            <a:off x="3016440" y="-8640"/>
            <a:ext cx="9175320" cy="6866280"/>
          </a:xfrm>
          <a:custGeom>
            <a:avLst/>
            <a:gdLst/>
            <a:ahLst/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Shape 10"/>
          <p:cNvSpPr txBox="1"/>
          <p:nvPr/>
        </p:nvSpPr>
        <p:spPr>
          <a:xfrm>
            <a:off x="5999400" y="2288160"/>
            <a:ext cx="6960240" cy="13010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Trebuchet MS"/>
              </a:rPr>
              <a:t>VRBOVSKO</a:t>
            </a:r>
            <a:endParaRPr b="0" lang="en-US" sz="6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5" name="TextShape 11"/>
          <p:cNvSpPr txBox="1"/>
          <p:nvPr/>
        </p:nvSpPr>
        <p:spPr>
          <a:xfrm>
            <a:off x="4548240" y="3962160"/>
            <a:ext cx="6111720" cy="118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126" name="CustomShape 12"/>
          <p:cNvSpPr/>
          <p:nvPr/>
        </p:nvSpPr>
        <p:spPr>
          <a:xfrm rot="5400000">
            <a:off x="4062600" y="3271320"/>
            <a:ext cx="220320" cy="18612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7" name="Slika 4" descr=""/>
          <p:cNvPicPr/>
          <p:nvPr/>
        </p:nvPicPr>
        <p:blipFill>
          <a:blip r:embed="rId1"/>
          <a:stretch/>
        </p:blipFill>
        <p:spPr>
          <a:xfrm>
            <a:off x="0" y="3920760"/>
            <a:ext cx="4626720" cy="2936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lika 4" descr=""/>
          <p:cNvPicPr/>
          <p:nvPr/>
        </p:nvPicPr>
        <p:blipFill>
          <a:blip r:embed="rId1"/>
          <a:srcRect l="9091" t="7702" r="0" b="11769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 rot="10800000">
            <a:off x="360" y="36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0" name="CustomShape 2"/>
          <p:cNvSpPr/>
          <p:nvPr/>
        </p:nvSpPr>
        <p:spPr>
          <a:xfrm>
            <a:off x="3684600" y="0"/>
            <a:ext cx="7314840" cy="685764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1" name="Line 3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Line 4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CustomShape 5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4" name="CustomShape 6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5" name="CustomShape 7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6" name="TextShape 8"/>
          <p:cNvSpPr txBox="1"/>
          <p:nvPr/>
        </p:nvSpPr>
        <p:spPr>
          <a:xfrm>
            <a:off x="4704120" y="1678680"/>
            <a:ext cx="4569480" cy="23688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marL="285840" indent="-285480" algn="r">
              <a:lnSpc>
                <a:spcPct val="90000"/>
              </a:lnSpc>
              <a:buClr>
                <a:srgbClr val="90c226"/>
              </a:buClr>
              <a:buFont typeface="Wingdings" charset="2"/>
              <a:buChar char=""/>
            </a:pPr>
            <a:r>
              <a:rPr b="0" lang="en-US" sz="1800" spc="-1" strike="noStrike">
                <a:solidFill>
                  <a:srgbClr val="90c226"/>
                </a:solidFill>
                <a:latin typeface="Calibri"/>
              </a:rPr>
              <a:t>VRBOVSKO je grad u Hrvatskoj, smješten na području Gorskog kotara. Na zapadu graniči s općinama Brod Moravice i Ravna Gora, na jugu s gradom Ogulinom, na istoku s općinom Bosiljevo, a na sjeveru s Republikom Slovenijom.</a:t>
            </a:r>
            <a:br/>
            <a:r>
              <a:rPr b="0" lang="en-US" sz="1800" spc="-1" strike="noStrike">
                <a:solidFill>
                  <a:srgbClr val="90c226"/>
                </a:solidFill>
                <a:latin typeface="Calibri"/>
              </a:rPr>
              <a:t>Kroz područje grada Vrbovskog protječu dvije veće rijeke:Dobra i Kupa.</a:t>
            </a:r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7" name="TextShape 9"/>
          <p:cNvSpPr txBox="1"/>
          <p:nvPr/>
        </p:nvSpPr>
        <p:spPr>
          <a:xfrm>
            <a:off x="4700880" y="4050720"/>
            <a:ext cx="4572720" cy="1096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138" name="CustomShape 10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9" name="CustomShape 11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0" name="CustomShape 12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1" name="CustomShape 13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4000"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1442880" y="503280"/>
            <a:ext cx="6308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Najznačajniji spomenici i znamenitosti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1442880" y="981360"/>
            <a:ext cx="706320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Manastir Gomirje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Hram sv.Velikomučenika Georgija u Moravicama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Kapela sv.Franje Ksaverskog u Rtiću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Frankopanski dvorac u Severinu na Kupi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Crkva sv. Ivana Nepomuka u Vrbovskom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Crkva sv. Marije u Lukovdolu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hr-HR" sz="1800" spc="-1" strike="noStrike">
                <a:solidFill>
                  <a:srgbClr val="000000"/>
                </a:solidFill>
                <a:latin typeface="Trebuchet MS"/>
              </a:rPr>
              <a:t>Kapela sv. Antuna Padovanskog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46" name="Slika 6" descr=""/>
          <p:cNvPicPr/>
          <p:nvPr/>
        </p:nvPicPr>
        <p:blipFill>
          <a:blip r:embed="rId1"/>
          <a:stretch/>
        </p:blipFill>
        <p:spPr>
          <a:xfrm>
            <a:off x="6977160" y="3240"/>
            <a:ext cx="3567960" cy="2264400"/>
          </a:xfrm>
          <a:prstGeom prst="rect">
            <a:avLst/>
          </a:prstGeom>
          <a:ln>
            <a:noFill/>
          </a:ln>
        </p:spPr>
      </p:pic>
      <p:pic>
        <p:nvPicPr>
          <p:cNvPr id="147" name="Slika 8" descr=""/>
          <p:cNvPicPr/>
          <p:nvPr/>
        </p:nvPicPr>
        <p:blipFill>
          <a:blip r:embed="rId2"/>
          <a:stretch/>
        </p:blipFill>
        <p:spPr>
          <a:xfrm>
            <a:off x="6939000" y="4432680"/>
            <a:ext cx="3643920" cy="2313000"/>
          </a:xfrm>
          <a:prstGeom prst="rect">
            <a:avLst/>
          </a:prstGeom>
          <a:ln>
            <a:noFill/>
          </a:ln>
        </p:spPr>
      </p:pic>
      <p:pic>
        <p:nvPicPr>
          <p:cNvPr id="148" name="Slika 10" descr=""/>
          <p:cNvPicPr/>
          <p:nvPr/>
        </p:nvPicPr>
        <p:blipFill>
          <a:blip r:embed="rId3"/>
          <a:stretch/>
        </p:blipFill>
        <p:spPr>
          <a:xfrm>
            <a:off x="1065240" y="4637880"/>
            <a:ext cx="2983320" cy="2234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2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3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4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4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159080" y="609480"/>
            <a:ext cx="5114520" cy="132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Poznate osobe iz Vrbovskog: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50" name="Slika 6" descr=""/>
          <p:cNvPicPr/>
          <p:nvPr/>
        </p:nvPicPr>
        <p:blipFill>
          <a:blip r:embed="rId1"/>
          <a:srcRect l="0" t="20157" r="0" b="31161"/>
          <a:stretch/>
        </p:blipFill>
        <p:spPr>
          <a:xfrm>
            <a:off x="509040" y="0"/>
            <a:ext cx="3517560" cy="2282400"/>
          </a:xfrm>
          <a:prstGeom prst="rect">
            <a:avLst/>
          </a:prstGeom>
          <a:ln>
            <a:noFill/>
          </a:ln>
        </p:spPr>
      </p:pic>
      <p:pic>
        <p:nvPicPr>
          <p:cNvPr id="151" name="Slika 4" descr=""/>
          <p:cNvPicPr/>
          <p:nvPr/>
        </p:nvPicPr>
        <p:blipFill>
          <a:blip r:embed="rId2"/>
          <a:srcRect l="0" t="9025" r="0" b="45531"/>
          <a:stretch/>
        </p:blipFill>
        <p:spPr>
          <a:xfrm>
            <a:off x="169560" y="2289240"/>
            <a:ext cx="3514320" cy="2273040"/>
          </a:xfrm>
          <a:prstGeom prst="rect">
            <a:avLst/>
          </a:prstGeom>
          <a:ln>
            <a:noFill/>
          </a:ln>
        </p:spPr>
      </p:pic>
      <p:pic>
        <p:nvPicPr>
          <p:cNvPr id="152" name="Slika 8" descr=""/>
          <p:cNvPicPr/>
          <p:nvPr/>
        </p:nvPicPr>
        <p:blipFill>
          <a:blip r:embed="rId3"/>
          <a:srcRect l="0" t="21654" r="0" b="34785"/>
          <a:stretch/>
        </p:blipFill>
        <p:spPr>
          <a:xfrm>
            <a:off x="-10800" y="4565520"/>
            <a:ext cx="3355200" cy="229212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 rot="10800000">
            <a:off x="-10080" y="36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4" name="Line 3"/>
          <p:cNvSpPr/>
          <p:nvPr/>
        </p:nvSpPr>
        <p:spPr>
          <a:xfrm>
            <a:off x="497160" y="2282760"/>
            <a:ext cx="320616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Line 4"/>
          <p:cNvSpPr/>
          <p:nvPr/>
        </p:nvSpPr>
        <p:spPr>
          <a:xfrm>
            <a:off x="162360" y="4565520"/>
            <a:ext cx="320616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5"/>
          <p:cNvSpPr/>
          <p:nvPr/>
        </p:nvSpPr>
        <p:spPr>
          <a:xfrm rot="10800000">
            <a:off x="5040" y="36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56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7" name="TextShape 6"/>
          <p:cNvSpPr txBox="1"/>
          <p:nvPr/>
        </p:nvSpPr>
        <p:spPr>
          <a:xfrm>
            <a:off x="4159080" y="2160720"/>
            <a:ext cx="511452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Ivan Goran Kovačić, hrvatski pjesnik i književnik.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Blanda Stipetić, hrvatska katolička redovnica, žrtva jugokomunističkog režima.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55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60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65" dur="5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224280" y="156240"/>
            <a:ext cx="8596440" cy="1073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Kamačnik: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224280" y="1169280"/>
            <a:ext cx="8596440" cy="5299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Kanjon Kamačnik se nalazi na geomorfološkivrlo zanimljivom području krša vrlo blizu autoceste Rijeka-Zagreb u Gorskim kotaru.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Zaštićeni krajolik se nalazi području grada Vrbovskoga.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Dužina staze od izvora Kamačnika do ušća iznosi 6,3 km. Pješačka staza vodi rubom stijene, i brojnim mostovima sagrađenim iznad potoka. Vodi kroz šumu bukve, jele i smreke.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Prostire se na 74,44 hektara zaštićenog područja na nadmorskoj visini od 370-600 metara. Na samom ulazu u park nalazi se ugostiteljski objekt.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Calibri"/>
              </a:rPr>
              <a:t>Posebna zanimljivost: Kamačnik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60" name="Slika 4" descr=""/>
          <p:cNvPicPr/>
          <p:nvPr/>
        </p:nvPicPr>
        <p:blipFill>
          <a:blip r:embed="rId1"/>
          <a:stretch/>
        </p:blipFill>
        <p:spPr>
          <a:xfrm>
            <a:off x="8522640" y="159840"/>
            <a:ext cx="3528360" cy="2339280"/>
          </a:xfrm>
          <a:prstGeom prst="rect">
            <a:avLst/>
          </a:prstGeom>
          <a:ln>
            <a:noFill/>
          </a:ln>
        </p:spPr>
      </p:pic>
      <p:pic>
        <p:nvPicPr>
          <p:cNvPr id="161" name="Slika 6" descr=""/>
          <p:cNvPicPr/>
          <p:nvPr/>
        </p:nvPicPr>
        <p:blipFill>
          <a:blip r:embed="rId2"/>
          <a:stretch/>
        </p:blipFill>
        <p:spPr>
          <a:xfrm>
            <a:off x="8474400" y="3572280"/>
            <a:ext cx="3624840" cy="219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5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08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13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18" dur="2000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63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4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5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6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7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8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9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0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1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2" name="CustomShape 11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3" name="TextShape 12"/>
          <p:cNvSpPr txBox="1"/>
          <p:nvPr/>
        </p:nvSpPr>
        <p:spPr>
          <a:xfrm>
            <a:off x="986040" y="4553640"/>
            <a:ext cx="8287560" cy="1095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90c226"/>
                </a:solidFill>
                <a:latin typeface="Trebuchet MS"/>
              </a:rPr>
              <a:t>Hvala na pažnji!</a:t>
            </a:r>
            <a:endParaRPr b="0" lang="en-US" sz="4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4" name="TextShape 13"/>
          <p:cNvSpPr txBox="1"/>
          <p:nvPr/>
        </p:nvSpPr>
        <p:spPr>
          <a:xfrm>
            <a:off x="986040" y="5650200"/>
            <a:ext cx="8287560" cy="468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latin typeface="Trebuchet MS"/>
              </a:rPr>
              <a:t>Autor: David Hadušek 4.r.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75" name="Slika 4" descr=""/>
          <p:cNvPicPr/>
          <p:nvPr/>
        </p:nvPicPr>
        <p:blipFill>
          <a:blip r:embed="rId1"/>
          <a:stretch/>
        </p:blipFill>
        <p:spPr>
          <a:xfrm>
            <a:off x="2283840" y="934200"/>
            <a:ext cx="5691600" cy="329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4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LibreOffice/6.2.5.2$Windows_X86_64 LibreOffice_project/1ec314fa52f458adc18c4f025c545a4e8b22c159</Application>
  <Words>264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2020-05-06T15:48:31Z</dcterms:created>
  <dc:creator>Mateo Hadušek</dc:creator>
  <dc:description/>
  <dc:language>hr-HR</dc:language>
  <cp:lastModifiedBy>Mateo Hadušek</cp:lastModifiedBy>
  <dcterms:modified xsi:type="dcterms:W3CDTF">2020-05-06T16:22:21Z</dcterms:modified>
  <cp:revision>7</cp:revision>
  <dc:subject/>
  <dc:title>VRBOVSKO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