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sr-Latn-RS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sr-Latn-R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746760" y="1783800"/>
            <a:ext cx="4644000" cy="288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hr-HR" sz="6000" spc="-1" strike="noStrike">
                <a:solidFill>
                  <a:srgbClr val="ffffff"/>
                </a:solidFill>
                <a:latin typeface="Calibri Light"/>
                <a:ea typeface="DejaVu Sans"/>
              </a:rPr>
              <a:t>Majčin dan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746760" y="4750920"/>
            <a:ext cx="4644000" cy="11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 flipH="1">
            <a:off x="-720" y="0"/>
            <a:ext cx="6171840" cy="6856920"/>
          </a:xfrm>
          <a:custGeom>
            <a:avLst/>
            <a:gdLst/>
            <a:ahLst/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Slika 4" descr=""/>
          <p:cNvPicPr/>
          <p:nvPr/>
        </p:nvPicPr>
        <p:blipFill>
          <a:blip r:embed="rId1"/>
          <a:srcRect l="51318" t="0" r="4762" b="0"/>
          <a:stretch/>
        </p:blipFill>
        <p:spPr>
          <a:xfrm>
            <a:off x="0" y="0"/>
            <a:ext cx="602316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04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7041960" y="3113280"/>
            <a:ext cx="403524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hr-HR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Dragi učenici,</a:t>
            </a:r>
            <a:br/>
            <a:br/>
            <a:r>
              <a:rPr b="0" lang="hr-HR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Majčin dan slavimo druge nedjelje u mjesecu svibnju. 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 flipH="1">
            <a:off x="-720" y="0"/>
            <a:ext cx="1493280" cy="6856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496800" y="392040"/>
            <a:ext cx="6008400" cy="6015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Rezervirano mjesto sadržaja 7" descr=""/>
          <p:cNvPicPr/>
          <p:nvPr/>
        </p:nvPicPr>
        <p:blipFill>
          <a:blip r:embed="rId1"/>
          <a:srcRect l="0" t="0" r="0" b="1269"/>
          <a:stretch/>
        </p:blipFill>
        <p:spPr>
          <a:xfrm>
            <a:off x="733680" y="666720"/>
            <a:ext cx="5535000" cy="5464800"/>
          </a:xfrm>
          <a:prstGeom prst="rect">
            <a:avLst/>
          </a:prstGeom>
          <a:ln>
            <a:noFill/>
          </a:ln>
        </p:spPr>
      </p:pic>
      <p:grpSp>
        <p:nvGrpSpPr>
          <p:cNvPr id="85" name="Group 5"/>
          <p:cNvGrpSpPr/>
          <p:nvPr/>
        </p:nvGrpSpPr>
        <p:grpSpPr>
          <a:xfrm>
            <a:off x="11460600" y="3154320"/>
            <a:ext cx="730440" cy="672480"/>
            <a:chOff x="11460600" y="3154320"/>
            <a:chExt cx="730440" cy="672480"/>
          </a:xfrm>
        </p:grpSpPr>
        <p:sp>
          <p:nvSpPr>
            <p:cNvPr id="86" name="CustomShape 6"/>
            <p:cNvSpPr/>
            <p:nvPr/>
          </p:nvSpPr>
          <p:spPr>
            <a:xfrm>
              <a:off x="1146060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CustomShape 7"/>
            <p:cNvSpPr/>
            <p:nvPr/>
          </p:nvSpPr>
          <p:spPr>
            <a:xfrm>
              <a:off x="1172844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8"/>
            <p:cNvSpPr/>
            <p:nvPr/>
          </p:nvSpPr>
          <p:spPr>
            <a:xfrm>
              <a:off x="1199628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04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7041960" y="3113280"/>
            <a:ext cx="403524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hr-HR" sz="3800" spc="-1" strike="noStrike">
                <a:solidFill>
                  <a:srgbClr val="000000"/>
                </a:solidFill>
                <a:latin typeface="Calibri Light"/>
                <a:ea typeface="DejaVu Sans"/>
              </a:rPr>
              <a:t>Ove godine taj dan se obilježava u nedjelju 10. svibnja. </a:t>
            </a:r>
            <a:endParaRPr b="0" lang="hr-HR" sz="3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 flipH="1">
            <a:off x="-720" y="0"/>
            <a:ext cx="1493280" cy="6856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96800" y="392040"/>
            <a:ext cx="6008400" cy="6015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Rezervirano mjesto sadržaja 7" descr=""/>
          <p:cNvPicPr/>
          <p:nvPr/>
        </p:nvPicPr>
        <p:blipFill>
          <a:blip r:embed="rId1"/>
          <a:srcRect l="0" t="272" r="0" b="0"/>
          <a:stretch/>
        </p:blipFill>
        <p:spPr>
          <a:xfrm>
            <a:off x="733680" y="666720"/>
            <a:ext cx="5535000" cy="5464800"/>
          </a:xfrm>
          <a:prstGeom prst="rect">
            <a:avLst/>
          </a:prstGeom>
          <a:ln>
            <a:noFill/>
          </a:ln>
        </p:spPr>
      </p:pic>
      <p:grpSp>
        <p:nvGrpSpPr>
          <p:cNvPr id="94" name="Group 5"/>
          <p:cNvGrpSpPr/>
          <p:nvPr/>
        </p:nvGrpSpPr>
        <p:grpSpPr>
          <a:xfrm>
            <a:off x="11460600" y="3154320"/>
            <a:ext cx="730440" cy="672480"/>
            <a:chOff x="11460600" y="3154320"/>
            <a:chExt cx="730440" cy="672480"/>
          </a:xfrm>
        </p:grpSpPr>
        <p:sp>
          <p:nvSpPr>
            <p:cNvPr id="95" name="CustomShape 6"/>
            <p:cNvSpPr/>
            <p:nvPr/>
          </p:nvSpPr>
          <p:spPr>
            <a:xfrm>
              <a:off x="1146060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CustomShape 7"/>
            <p:cNvSpPr/>
            <p:nvPr/>
          </p:nvSpPr>
          <p:spPr>
            <a:xfrm>
              <a:off x="1172844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CustomShape 8"/>
            <p:cNvSpPr/>
            <p:nvPr/>
          </p:nvSpPr>
          <p:spPr>
            <a:xfrm>
              <a:off x="1199628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2191040" cy="68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 flipH="1">
            <a:off x="-720" y="0"/>
            <a:ext cx="1493280" cy="6856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96800" y="392040"/>
            <a:ext cx="6008400" cy="6015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1" name="Group 4"/>
          <p:cNvGrpSpPr/>
          <p:nvPr/>
        </p:nvGrpSpPr>
        <p:grpSpPr>
          <a:xfrm>
            <a:off x="11460600" y="3154320"/>
            <a:ext cx="730440" cy="672480"/>
            <a:chOff x="11460600" y="3154320"/>
            <a:chExt cx="730440" cy="672480"/>
          </a:xfrm>
        </p:grpSpPr>
        <p:sp>
          <p:nvSpPr>
            <p:cNvPr id="102" name="CustomShape 5"/>
            <p:cNvSpPr/>
            <p:nvPr/>
          </p:nvSpPr>
          <p:spPr>
            <a:xfrm>
              <a:off x="1146060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1172844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11996280" y="3154320"/>
              <a:ext cx="194760" cy="672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5" name="Slika 104" descr=""/>
          <p:cNvPicPr/>
          <p:nvPr/>
        </p:nvPicPr>
        <p:blipFill>
          <a:blip r:embed="rId1"/>
          <a:stretch/>
        </p:blipFill>
        <p:spPr>
          <a:xfrm>
            <a:off x="792360" y="216360"/>
            <a:ext cx="6118200" cy="4680360"/>
          </a:xfrm>
          <a:prstGeom prst="rect">
            <a:avLst/>
          </a:prstGeom>
          <a:ln>
            <a:noFill/>
          </a:ln>
        </p:spPr>
      </p:pic>
      <p:pic>
        <p:nvPicPr>
          <p:cNvPr id="106" name="Slika 105" descr=""/>
          <p:cNvPicPr/>
          <p:nvPr/>
        </p:nvPicPr>
        <p:blipFill>
          <a:blip r:embed="rId2"/>
          <a:stretch/>
        </p:blipFill>
        <p:spPr>
          <a:xfrm>
            <a:off x="6912360" y="3154320"/>
            <a:ext cx="4824360" cy="338328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7272000" y="432000"/>
            <a:ext cx="4391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Majke i bake uglavnom se darivaju cvijećem te čestitkama i malim poklonima koje su izradila njihova djeca i unuci. 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0" y="0"/>
            <a:ext cx="4166280" cy="685692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686880" y="1153440"/>
            <a:ext cx="3199320" cy="446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Ratko Zvrko</a:t>
            </a:r>
            <a:br/>
            <a:br/>
            <a:r>
              <a:rPr b="0" lang="hr-HR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Majka </a:t>
            </a:r>
            <a:br/>
            <a:r>
              <a:rPr b="0" lang="hr-HR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                                                     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 flipV="1">
            <a:off x="7550280" y="2453760"/>
            <a:ext cx="4082400" cy="408240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314960" y="500040"/>
            <a:ext cx="7038000" cy="58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Noću često kad već zaspim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 kad soba već opusti,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k'o laticu ruže, mama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na moj obraz cjelov spusti.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Ona moje male tuge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zagrljajem toplim tješi,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 svakoj se mojoj sreći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k'o najljepšem daru smiješi.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Njeni prsti kao lahor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pređu preko moje kose,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 njene me priče lako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u daleka carstva nose.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Njena ljubav mene grije,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njeno srce za me bije,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znam: nada mnom uvijek bdije majka</a:t>
            </a:r>
            <a:endParaRPr b="0" lang="hr-HR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biće najmilije.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310680" y="6454080"/>
            <a:ext cx="22539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Calibri"/>
                <a:ea typeface="DejaVu Sans"/>
              </a:rPr>
              <a:t>http://www.pjesmicezadjecu.com/majcin-dan/majka-dp4.html</a:t>
            </a:r>
            <a:endParaRPr b="0" lang="hr-H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4166280" cy="685692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 flipV="1">
            <a:off x="7550280" y="2453760"/>
            <a:ext cx="4082400" cy="408240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Slika 117" descr=""/>
          <p:cNvPicPr/>
          <p:nvPr/>
        </p:nvPicPr>
        <p:blipFill>
          <a:blip r:embed="rId1"/>
          <a:stretch/>
        </p:blipFill>
        <p:spPr>
          <a:xfrm>
            <a:off x="1258200" y="1584000"/>
            <a:ext cx="4429080" cy="4429080"/>
          </a:xfrm>
          <a:prstGeom prst="rect">
            <a:avLst/>
          </a:prstGeom>
          <a:ln>
            <a:noFill/>
          </a:ln>
        </p:spPr>
      </p:pic>
      <p:pic>
        <p:nvPicPr>
          <p:cNvPr id="118" name="Slika 118" descr=""/>
          <p:cNvPicPr/>
          <p:nvPr/>
        </p:nvPicPr>
        <p:blipFill>
          <a:blip r:embed="rId2"/>
          <a:stretch/>
        </p:blipFill>
        <p:spPr>
          <a:xfrm>
            <a:off x="5688000" y="365040"/>
            <a:ext cx="4904640" cy="490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643320" y="753480"/>
            <a:ext cx="5333760" cy="45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hr-HR" sz="2900" spc="-1" strike="noStrike">
                <a:solidFill>
                  <a:srgbClr val="000000"/>
                </a:solidFill>
                <a:latin typeface="Calibri Light"/>
                <a:ea typeface="DejaVu Sans"/>
              </a:rPr>
              <a:t>Možeš i ti svoju mamu iznenaditi za Majčin dan. </a:t>
            </a:r>
            <a:br/>
            <a:br/>
            <a:br/>
            <a:r>
              <a:rPr b="0" lang="hr-HR" sz="2900" spc="-1" strike="noStrike">
                <a:solidFill>
                  <a:srgbClr val="000000"/>
                </a:solidFill>
                <a:latin typeface="Calibri Light"/>
                <a:ea typeface="DejaVu Sans"/>
              </a:rPr>
              <a:t>Možeš joj nešto nacrtati, napisati pjesmicu, pomoći u kućanskim poslovima… </a:t>
            </a:r>
            <a:br/>
            <a:r>
              <a:rPr b="0" lang="hr-HR" sz="29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ili provedite dan radeći ono što ti i mama najviše volite raditi zajedno. </a:t>
            </a:r>
            <a:endParaRPr b="0" lang="hr-HR" sz="29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8429040" y="939600"/>
            <a:ext cx="602280" cy="602280"/>
          </a:xfrm>
          <a:prstGeom prst="ellipse">
            <a:avLst/>
          </a:prstGeom>
          <a:noFill/>
          <a:ln w="127080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401520" y="-3960"/>
            <a:ext cx="2314080" cy="1549800"/>
          </a:xfrm>
          <a:custGeom>
            <a:avLst/>
            <a:gdLst/>
            <a:ahLst/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Rezervirano mjesto sadržaja 3" descr=""/>
          <p:cNvPicPr/>
          <p:nvPr/>
        </p:nvPicPr>
        <p:blipFill>
          <a:blip r:embed="rId1"/>
          <a:srcRect l="5015" t="0" r="1432" b="-4"/>
          <a:stretch/>
        </p:blipFill>
        <p:spPr>
          <a:xfrm>
            <a:off x="9546840" y="4405320"/>
            <a:ext cx="2643840" cy="2451600"/>
          </a:xfrm>
          <a:prstGeom prst="rect">
            <a:avLst/>
          </a:prstGeom>
          <a:ln>
            <a:noFill/>
          </a:ln>
        </p:spPr>
      </p:pic>
      <p:pic>
        <p:nvPicPr>
          <p:cNvPr id="124" name="Slika 5" descr=""/>
          <p:cNvPicPr/>
          <p:nvPr/>
        </p:nvPicPr>
        <p:blipFill>
          <a:blip r:embed="rId2"/>
          <a:srcRect l="0" t="22861" r="0" b="1139"/>
          <a:stretch/>
        </p:blipFill>
        <p:spPr>
          <a:xfrm>
            <a:off x="6401160" y="1790280"/>
            <a:ext cx="3239640" cy="3239640"/>
          </a:xfrm>
          <a:prstGeom prst="rect">
            <a:avLst/>
          </a:prstGeom>
          <a:ln>
            <a:noFill/>
          </a:ln>
        </p:spPr>
      </p:pic>
      <p:pic>
        <p:nvPicPr>
          <p:cNvPr id="125" name="Slika 4" descr=""/>
          <p:cNvPicPr/>
          <p:nvPr/>
        </p:nvPicPr>
        <p:blipFill>
          <a:blip r:embed="rId3"/>
          <a:srcRect l="3230" t="0" r="11888" b="0"/>
          <a:stretch/>
        </p:blipFill>
        <p:spPr>
          <a:xfrm>
            <a:off x="9490680" y="0"/>
            <a:ext cx="2700360" cy="2552760"/>
          </a:xfrm>
          <a:prstGeom prst="rect">
            <a:avLst/>
          </a:prstGeom>
          <a:ln>
            <a:noFill/>
          </a:ln>
        </p:spPr>
      </p:pic>
      <p:sp>
        <p:nvSpPr>
          <p:cNvPr id="126" name="Line 5"/>
          <p:cNvSpPr/>
          <p:nvPr/>
        </p:nvSpPr>
        <p:spPr>
          <a:xfrm>
            <a:off x="10598040" y="2804400"/>
            <a:ext cx="0" cy="1597680"/>
          </a:xfrm>
          <a:prstGeom prst="line">
            <a:avLst/>
          </a:prstGeom>
          <a:ln cap="rnd" w="127080">
            <a:solidFill>
              <a:schemeClr val="accent4">
                <a:alpha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6"/>
          <p:cNvSpPr/>
          <p:nvPr/>
        </p:nvSpPr>
        <p:spPr>
          <a:xfrm rot="5400000">
            <a:off x="11386440" y="3311280"/>
            <a:ext cx="1134000" cy="47700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7"/>
          <p:cNvSpPr/>
          <p:nvPr/>
        </p:nvSpPr>
        <p:spPr>
          <a:xfrm rot="20463600">
            <a:off x="7066440" y="5348520"/>
            <a:ext cx="1834560" cy="1849320"/>
          </a:xfrm>
          <a:custGeom>
            <a:avLst/>
            <a:gdLst/>
            <a:ahLst/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8"/>
          <p:cNvSpPr/>
          <p:nvPr/>
        </p:nvSpPr>
        <p:spPr>
          <a:xfrm>
            <a:off x="6651360" y="6106320"/>
            <a:ext cx="1803240" cy="745920"/>
          </a:xfrm>
          <a:custGeom>
            <a:avLst/>
            <a:gdLst/>
            <a:ahLst/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9"/>
          <p:cNvSpPr/>
          <p:nvPr/>
        </p:nvSpPr>
        <p:spPr>
          <a:xfrm>
            <a:off x="781200" y="6027840"/>
            <a:ext cx="51706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0" y="0"/>
            <a:ext cx="4166280" cy="6856920"/>
          </a:xfrm>
          <a:custGeom>
            <a:avLst/>
            <a:gdLst/>
            <a:ah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686880" y="1153440"/>
            <a:ext cx="3199320" cy="446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 flipV="1">
            <a:off x="7550280" y="2453760"/>
            <a:ext cx="4082400" cy="408240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4447440" y="591480"/>
            <a:ext cx="6905520" cy="558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Ako se odlučiš iznenaditi mamu crtežem ili pjesmom, svakako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slikaj i pokaži svojoj učiteljici.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Uživaj sa svojom obitelji!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Application>LibreOffice/6.2.5.2$Windows_X86_64 LibreOffice_project/1ec314fa52f458adc18c4f025c545a4e8b22c159</Application>
  <Words>211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2020-04-30T10:35:05Z</dcterms:created>
  <dc:creator>Mirjana Peretin</dc:creator>
  <dc:description/>
  <dc:language>hr-HR</dc:language>
  <cp:lastModifiedBy>Mirjana Peretin</cp:lastModifiedBy>
  <dcterms:modified xsi:type="dcterms:W3CDTF">2020-05-04T05:58:54Z</dcterms:modified>
  <cp:revision>5</cp:revision>
  <dc:subject/>
  <dc:title>Majčin dan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