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8.jpeg" ContentType="image/jpeg"/>
  <Override PartName="/ppt/media/image6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810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premještanje slajda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oblika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&lt;podložje&gt;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7C78DEF-F63B-4055-8177-E04C57F59812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hyperlink" Target="https://www.bookwidgets.com/play/QSYHQY" TargetMode="External"/><Relationship Id="rId2" Type="http://schemas.openxmlformats.org/officeDocument/2006/relationships/slide" Target="../slides/slide2.xml"/><Relationship Id="rId3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-4160880" y="1984320"/>
            <a:ext cx="17630280" cy="991836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930960" y="12563640"/>
            <a:ext cx="7446960" cy="11901960"/>
          </a:xfrm>
          <a:prstGeom prst="rect">
            <a:avLst/>
          </a:prstGeom>
        </p:spPr>
        <p:txBody>
          <a:bodyPr lIns="160920" rIns="160920" tIns="80280" bIns="80280">
            <a:noAutofit/>
          </a:bodyPr>
          <a:p>
            <a:pPr>
              <a:lnSpc>
                <a:spcPct val="100000"/>
              </a:lnSpc>
            </a:pPr>
            <a:r>
              <a:rPr b="0" lang="hr-HR" sz="1200" spc="-1" strike="noStrike" u="sng">
                <a:solidFill>
                  <a:srgbClr val="000000"/>
                </a:solidFill>
                <a:uFillTx/>
                <a:latin typeface="Calibri"/>
                <a:ea typeface="Calibri"/>
                <a:hlinkClick r:id="rId1"/>
              </a:rPr>
              <a:t>https://www.bookwidgets.com/play/QSYHQY</a:t>
            </a:r>
            <a:endParaRPr b="0" lang="hr-HR" sz="12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5272920" y="25122600"/>
            <a:ext cx="4033440" cy="1322280"/>
          </a:xfrm>
          <a:prstGeom prst="rect">
            <a:avLst/>
          </a:prstGeom>
          <a:noFill/>
          <a:ln>
            <a:noFill/>
          </a:ln>
        </p:spPr>
        <p:txBody>
          <a:bodyPr lIns="160920" rIns="160920" tIns="80280" bIns="80280" anchor="b">
            <a:noAutofit/>
          </a:bodyPr>
          <a:p>
            <a:pPr algn="r">
              <a:lnSpc>
                <a:spcPct val="100000"/>
              </a:lnSpc>
            </a:pPr>
            <a:fld id="{9136FA35-7C81-4A0A-BEED-AAD6AAD159CE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58;p43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2" name="Google Shape;62;p43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3" name="Google Shape;63;p43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" name="Google Shape;64;p43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58;p43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45" name="Google Shape;62;p43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46" name="Google Shape;63;p43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47" name="Google Shape;64;p43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87760" y="2042280"/>
            <a:ext cx="10540800" cy="38721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58;p43" descr=""/>
          <p:cNvPicPr/>
          <p:nvPr/>
        </p:nvPicPr>
        <p:blipFill>
          <a:blip r:embed="rId2"/>
          <a:stretch/>
        </p:blipFill>
        <p:spPr>
          <a:xfrm>
            <a:off x="0" y="-37080"/>
            <a:ext cx="12192840" cy="144972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6388560" y="6046200"/>
            <a:ext cx="2111040" cy="5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Projekt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Podrška provedbi</a:t>
            </a:r>
            <a:endParaRPr b="0" lang="hr-HR" sz="105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Cjelovite kurikularne</a:t>
            </a:r>
            <a:br/>
            <a:r>
              <a:rPr b="0" i="1" lang="hr-HR" sz="1050" spc="-1" strike="noStrike">
                <a:solidFill>
                  <a:srgbClr val="000000"/>
                </a:solidFill>
                <a:latin typeface="Calibri"/>
                <a:ea typeface="Calibri"/>
              </a:rPr>
              <a:t> reforme (CKR)</a:t>
            </a:r>
            <a:endParaRPr b="0" lang="hr-HR" sz="1050" spc="-1" strike="noStrike">
              <a:latin typeface="Arial"/>
            </a:endParaRPr>
          </a:p>
        </p:txBody>
      </p:sp>
      <p:pic>
        <p:nvPicPr>
          <p:cNvPr id="88" name="Google Shape;62;p43" descr=""/>
          <p:cNvPicPr/>
          <p:nvPr/>
        </p:nvPicPr>
        <p:blipFill>
          <a:blip r:embed="rId3"/>
          <a:stretch/>
        </p:blipFill>
        <p:spPr>
          <a:xfrm>
            <a:off x="3269520" y="5914800"/>
            <a:ext cx="1994400" cy="719640"/>
          </a:xfrm>
          <a:prstGeom prst="rect">
            <a:avLst/>
          </a:prstGeom>
          <a:ln>
            <a:noFill/>
          </a:ln>
        </p:spPr>
      </p:pic>
      <p:pic>
        <p:nvPicPr>
          <p:cNvPr id="89" name="Google Shape;63;p43" descr=""/>
          <p:cNvPicPr/>
          <p:nvPr/>
        </p:nvPicPr>
        <p:blipFill>
          <a:blip r:embed="rId4"/>
          <a:stretch/>
        </p:blipFill>
        <p:spPr>
          <a:xfrm>
            <a:off x="661680" y="5974920"/>
            <a:ext cx="1483200" cy="719640"/>
          </a:xfrm>
          <a:prstGeom prst="rect">
            <a:avLst/>
          </a:prstGeom>
          <a:ln>
            <a:noFill/>
          </a:ln>
        </p:spPr>
      </p:pic>
      <p:pic>
        <p:nvPicPr>
          <p:cNvPr id="90" name="Google Shape;64;p43" descr=""/>
          <p:cNvPicPr/>
          <p:nvPr/>
        </p:nvPicPr>
        <p:blipFill>
          <a:blip r:embed="rId5"/>
          <a:stretch/>
        </p:blipFill>
        <p:spPr>
          <a:xfrm>
            <a:off x="9624240" y="5959440"/>
            <a:ext cx="2212560" cy="719640"/>
          </a:xfrm>
          <a:prstGeom prst="rect">
            <a:avLst/>
          </a:prstGeom>
          <a:ln>
            <a:noFill/>
          </a:ln>
        </p:spPr>
      </p:pic>
      <p:sp>
        <p:nvSpPr>
          <p:cNvPr id="91" name="PlaceHolder 2"/>
          <p:cNvSpPr>
            <a:spLocks noGrp="1"/>
          </p:cNvSpPr>
          <p:nvPr>
            <p:ph type="title"/>
          </p:nvPr>
        </p:nvSpPr>
        <p:spPr>
          <a:xfrm>
            <a:off x="887760" y="528840"/>
            <a:ext cx="10515240" cy="1325160"/>
          </a:xfrm>
          <a:prstGeom prst="rect">
            <a:avLst/>
          </a:prstGeom>
        </p:spPr>
        <p:txBody>
          <a:bodyPr anchor="ctr">
            <a:normAutofit fontScale="97000"/>
          </a:bodyPr>
          <a:p>
            <a:r>
              <a:rPr b="0" lang="hr-HR" sz="4400" spc="-1" strike="noStrike">
                <a:solidFill>
                  <a:srgbClr val="000000"/>
                </a:solidFill>
                <a:latin typeface="Arial"/>
              </a:rPr>
              <a:t>Kliknite za uređivanje oblika naslova teksta</a:t>
            </a:r>
            <a:endParaRPr b="0" lang="hr-H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Kliknite za uređivanje oblika teksta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Druga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Treća razina konture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400" spc="-1" strike="noStrike">
                <a:solidFill>
                  <a:srgbClr val="000000"/>
                </a:solidFill>
                <a:latin typeface="Arial"/>
              </a:rPr>
              <a:t>Četvrta razina kontura</a:t>
            </a: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Peta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Šesta razina kontura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solidFill>
                  <a:srgbClr val="000000"/>
                </a:solidFill>
                <a:latin typeface="Arial"/>
              </a:rPr>
              <a:t>Sedma razina konture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hyperlink" Target="https://www.youtube.com/watch?v=rUxiSev1wJc" TargetMode="Externa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0" y="0"/>
            <a:ext cx="2013120" cy="6857640"/>
          </a:xfrm>
          <a:prstGeom prst="rect">
            <a:avLst/>
          </a:prstGeom>
          <a:solidFill>
            <a:srgbClr val="b57b6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Google Shape;334;p29" descr=""/>
          <p:cNvPicPr/>
          <p:nvPr/>
        </p:nvPicPr>
        <p:blipFill>
          <a:blip r:embed="rId1"/>
          <a:stretch/>
        </p:blipFill>
        <p:spPr>
          <a:xfrm>
            <a:off x="2013480" y="0"/>
            <a:ext cx="10177920" cy="6857640"/>
          </a:xfrm>
          <a:prstGeom prst="rect">
            <a:avLst/>
          </a:prstGeom>
          <a:ln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4000680" y="587880"/>
            <a:ext cx="4686120" cy="4383720"/>
          </a:xfrm>
          <a:prstGeom prst="ellipse">
            <a:avLst/>
          </a:prstGeom>
          <a:solidFill>
            <a:srgbClr val="262626"/>
          </a:solidFill>
          <a:ln w="174600">
            <a:solidFill>
              <a:srgbClr val="26262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hr-HR" sz="4800" spc="-1" strike="noStrike">
                <a:solidFill>
                  <a:srgbClr val="ffffff"/>
                </a:solidFill>
                <a:latin typeface="Calibri"/>
                <a:ea typeface="Calibri"/>
              </a:rPr>
              <a:t>LIKOVNA KULTURA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340;p30" descr=""/>
          <p:cNvPicPr/>
          <p:nvPr/>
        </p:nvPicPr>
        <p:blipFill>
          <a:blip r:embed="rId1"/>
          <a:srcRect l="3518" t="23395" r="5577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0" y="4251600"/>
            <a:ext cx="12191760" cy="207684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"/>
          <p:cNvSpPr/>
          <p:nvPr/>
        </p:nvSpPr>
        <p:spPr>
          <a:xfrm>
            <a:off x="636840" y="4466520"/>
            <a:ext cx="10917720" cy="164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PROSTORNO OBLIKOVANJE​</a:t>
            </a:r>
            <a:br/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​MODELIRANJE I GRAĐENJE​</a:t>
            </a:r>
            <a:br/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 Plošno istanjena masa​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601"/>
              </a:spcBef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papir-plastika​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0" y="4149720"/>
            <a:ext cx="12188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lt1">
                <a:alpha val="9254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4"/>
          <p:cNvSpPr/>
          <p:nvPr/>
        </p:nvSpPr>
        <p:spPr>
          <a:xfrm>
            <a:off x="4724280" y="5711400"/>
            <a:ext cx="2742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262626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5"/>
          <p:cNvSpPr/>
          <p:nvPr/>
        </p:nvSpPr>
        <p:spPr>
          <a:xfrm>
            <a:off x="0" y="6426000"/>
            <a:ext cx="12188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lt1">
                <a:alpha val="92549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350;p31" descr=""/>
          <p:cNvPicPr/>
          <p:nvPr/>
        </p:nvPicPr>
        <p:blipFill>
          <a:blip r:embed="rId1"/>
          <a:srcRect l="0" t="1178" r="0" b="1517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grpSp>
        <p:nvGrpSpPr>
          <p:cNvPr id="146" name="Group 1"/>
          <p:cNvGrpSpPr/>
          <p:nvPr/>
        </p:nvGrpSpPr>
        <p:grpSpPr>
          <a:xfrm>
            <a:off x="281520" y="991080"/>
            <a:ext cx="11628360" cy="5467680"/>
            <a:chOff x="281520" y="991080"/>
            <a:chExt cx="11628360" cy="5467680"/>
          </a:xfrm>
        </p:grpSpPr>
        <p:sp>
          <p:nvSpPr>
            <p:cNvPr id="147" name="CustomShape 2"/>
            <p:cNvSpPr/>
            <p:nvPr/>
          </p:nvSpPr>
          <p:spPr>
            <a:xfrm>
              <a:off x="281520" y="991080"/>
              <a:ext cx="11628360" cy="1640160"/>
            </a:xfrm>
            <a:prstGeom prst="rect">
              <a:avLst/>
            </a:prstGeom>
            <a:solidFill>
              <a:srgbClr val="e1762d">
                <a:alpha val="54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3"/>
            <p:cNvSpPr/>
            <p:nvPr/>
          </p:nvSpPr>
          <p:spPr>
            <a:xfrm>
              <a:off x="281520" y="991080"/>
              <a:ext cx="11628360" cy="1640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75320" rIns="175320" tIns="175320" bIns="1753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hr-HR" sz="46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Nada Iveljić: PRIČA O MALOM LICITARSKOM SRCU</a:t>
              </a:r>
              <a:endParaRPr b="0" lang="hr-HR" sz="4600" spc="-1" strike="noStrike">
                <a:latin typeface="Arial"/>
              </a:endParaRPr>
            </a:p>
          </p:txBody>
        </p:sp>
        <p:sp>
          <p:nvSpPr>
            <p:cNvPr id="149" name="CustomShape 4"/>
            <p:cNvSpPr/>
            <p:nvPr/>
          </p:nvSpPr>
          <p:spPr>
            <a:xfrm>
              <a:off x="281520" y="2631600"/>
              <a:ext cx="2906640" cy="3444480"/>
            </a:xfrm>
            <a:prstGeom prst="rect">
              <a:avLst/>
            </a:prstGeom>
            <a:solidFill>
              <a:schemeClr val="accent2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5"/>
            <p:cNvSpPr/>
            <p:nvPr/>
          </p:nvSpPr>
          <p:spPr>
            <a:xfrm>
              <a:off x="281520" y="2631600"/>
              <a:ext cx="2906640" cy="3444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95400" bIns="9540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hr-HR" sz="25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Medičar i paprenjar Štef izradio je prvo licitarsko srce, crvene boje koje se zaljubilo u Sljeme. Jednog dana srce je pobjeglo iz kutije i otišlo tražiti Sljeme. </a:t>
              </a:r>
              <a:endParaRPr b="0" lang="hr-HR" sz="2500" spc="-1" strike="noStrike">
                <a:latin typeface="Arial"/>
              </a:endParaRPr>
            </a:p>
          </p:txBody>
        </p:sp>
        <p:sp>
          <p:nvSpPr>
            <p:cNvPr id="151" name="CustomShape 6"/>
            <p:cNvSpPr/>
            <p:nvPr/>
          </p:nvSpPr>
          <p:spPr>
            <a:xfrm>
              <a:off x="3188880" y="2631600"/>
              <a:ext cx="2906640" cy="3444480"/>
            </a:xfrm>
            <a:prstGeom prst="rect">
              <a:avLst/>
            </a:prstGeom>
            <a:solidFill>
              <a:schemeClr val="accent3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7"/>
            <p:cNvSpPr/>
            <p:nvPr/>
          </p:nvSpPr>
          <p:spPr>
            <a:xfrm>
              <a:off x="3188880" y="2631600"/>
              <a:ext cx="2906640" cy="34444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95400" bIns="9540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hr-HR" sz="25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Kada je srce došlo na Sljeme, Sljeme se isti tren zaljubilo u srce. </a:t>
              </a:r>
              <a:endParaRPr b="0" lang="hr-HR" sz="2500" spc="-1" strike="noStrike">
                <a:latin typeface="Arial"/>
              </a:endParaRPr>
            </a:p>
          </p:txBody>
        </p:sp>
        <p:sp>
          <p:nvSpPr>
            <p:cNvPr id="153" name="CustomShape 8"/>
            <p:cNvSpPr/>
            <p:nvPr/>
          </p:nvSpPr>
          <p:spPr>
            <a:xfrm>
              <a:off x="6095880" y="2631600"/>
              <a:ext cx="2906640" cy="3444480"/>
            </a:xfrm>
            <a:prstGeom prst="rect">
              <a:avLst/>
            </a:prstGeom>
            <a:solidFill>
              <a:schemeClr val="accent4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9"/>
            <p:cNvSpPr/>
            <p:nvPr/>
          </p:nvSpPr>
          <p:spPr>
            <a:xfrm>
              <a:off x="6095880" y="2631600"/>
              <a:ext cx="2906640" cy="34444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95400" bIns="9540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hr-HR" sz="25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Sljeme je pružalo svoje ruke prema srcu. Tako su nastala brda i obronci na Medvednici. </a:t>
              </a:r>
              <a:endParaRPr b="0" lang="hr-HR" sz="2500" spc="-1" strike="noStrike">
                <a:latin typeface="Arial"/>
              </a:endParaRPr>
            </a:p>
          </p:txBody>
        </p:sp>
        <p:sp>
          <p:nvSpPr>
            <p:cNvPr id="155" name="CustomShape 10"/>
            <p:cNvSpPr/>
            <p:nvPr/>
          </p:nvSpPr>
          <p:spPr>
            <a:xfrm>
              <a:off x="9003240" y="2631600"/>
              <a:ext cx="2906640" cy="3444480"/>
            </a:xfrm>
            <a:prstGeom prst="rect">
              <a:avLst/>
            </a:prstGeom>
            <a:solidFill>
              <a:srgbClr val="4372c3"/>
            </a:solidFill>
            <a:ln w="12600">
              <a:solidFill>
                <a:schemeClr val="lt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1"/>
            <p:cNvSpPr/>
            <p:nvPr/>
          </p:nvSpPr>
          <p:spPr>
            <a:xfrm>
              <a:off x="9003240" y="2631600"/>
              <a:ext cx="2906640" cy="3444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95400" bIns="9540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0" lang="hr-HR" sz="2500" spc="-1" strike="noStrike">
                  <a:solidFill>
                    <a:srgbClr val="ffffff"/>
                  </a:solidFill>
                  <a:latin typeface="Calibri"/>
                  <a:ea typeface="Calibri"/>
                </a:rPr>
                <a:t>Od ovog licitarskog srca nastalo je još mnogo drugih koja su se proizvodila s ove i one strane Sljemena.</a:t>
              </a:r>
              <a:endParaRPr b="0" lang="hr-HR" sz="2500" spc="-1" strike="noStrike">
                <a:latin typeface="Arial"/>
              </a:endParaRPr>
            </a:p>
          </p:txBody>
        </p:sp>
        <p:sp>
          <p:nvSpPr>
            <p:cNvPr id="157" name="CustomShape 12"/>
            <p:cNvSpPr/>
            <p:nvPr/>
          </p:nvSpPr>
          <p:spPr>
            <a:xfrm>
              <a:off x="281520" y="6076440"/>
              <a:ext cx="11628360" cy="382320"/>
            </a:xfrm>
            <a:prstGeom prst="rect">
              <a:avLst/>
            </a:prstGeom>
            <a:solidFill>
              <a:srgbClr val="e1762d">
                <a:alpha val="7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282240" y="457200"/>
            <a:ext cx="11628360" cy="3242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Kada odlazimo na izlet, ljetovanje, školu u prirodi… želimo donijeti neki suvenir.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Suvenir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 je predmet koji se ponese i zadrži u spomen na određeni događaj, mjesto ili osobu. 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Riječ dolazi od francuske riječi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souvenir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i znači sjećanje.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 algn="ctr">
              <a:lnSpc>
                <a:spcPct val="90000"/>
              </a:lnSpc>
              <a:spcBef>
                <a:spcPts val="1001"/>
              </a:spcBef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Grad Zagreb i sjeverozapadna Hrvatska imaju svoj suvenir, a to je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 licitarsko srce.</a:t>
            </a: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hr-H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oogle Shape;368;p32" descr=""/>
          <p:cNvPicPr/>
          <p:nvPr/>
        </p:nvPicPr>
        <p:blipFill>
          <a:blip r:embed="rId1"/>
          <a:stretch/>
        </p:blipFill>
        <p:spPr>
          <a:xfrm>
            <a:off x="1749600" y="4042440"/>
            <a:ext cx="1924560" cy="1849680"/>
          </a:xfrm>
          <a:prstGeom prst="rect">
            <a:avLst/>
          </a:prstGeom>
          <a:ln>
            <a:noFill/>
          </a:ln>
        </p:spPr>
      </p:pic>
      <p:pic>
        <p:nvPicPr>
          <p:cNvPr id="160" name="Google Shape;369;p32" descr=""/>
          <p:cNvPicPr/>
          <p:nvPr/>
        </p:nvPicPr>
        <p:blipFill>
          <a:blip r:embed="rId2"/>
          <a:stretch/>
        </p:blipFill>
        <p:spPr>
          <a:xfrm>
            <a:off x="4668120" y="4042440"/>
            <a:ext cx="2012400" cy="1849680"/>
          </a:xfrm>
          <a:prstGeom prst="rect">
            <a:avLst/>
          </a:prstGeom>
          <a:ln>
            <a:noFill/>
          </a:ln>
        </p:spPr>
      </p:pic>
      <p:pic>
        <p:nvPicPr>
          <p:cNvPr id="161" name="Google Shape;370;p32" descr=""/>
          <p:cNvPicPr/>
          <p:nvPr/>
        </p:nvPicPr>
        <p:blipFill>
          <a:blip r:embed="rId3"/>
          <a:stretch/>
        </p:blipFill>
        <p:spPr>
          <a:xfrm>
            <a:off x="7282440" y="4042440"/>
            <a:ext cx="2090520" cy="186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375;p33" descr=""/>
          <p:cNvPicPr/>
          <p:nvPr/>
        </p:nvPicPr>
        <p:blipFill>
          <a:blip r:embed="rId1"/>
          <a:srcRect l="0" t="0" r="0" b="1727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336960" y="321120"/>
            <a:ext cx="5735160" cy="5896440"/>
          </a:xfrm>
          <a:prstGeom prst="rect">
            <a:avLst/>
          </a:prstGeom>
          <a:solidFill>
            <a:schemeClr val="lt1">
              <a:alpha val="90000"/>
            </a:schemeClr>
          </a:solidFill>
          <a:ln w="12708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TextShape 2"/>
          <p:cNvSpPr txBox="1"/>
          <p:nvPr/>
        </p:nvSpPr>
        <p:spPr>
          <a:xfrm>
            <a:off x="549720" y="611280"/>
            <a:ext cx="5309640" cy="5896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endParaRPr b="0" lang="hr-HR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Izrada srca traje nekoliko dana. 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Treba umijesiti tijesto i pustiti ga jedan dan da se “odmara”.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Drugi dan treba izrezati tijesto pomoću kalupa i ispeći. 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Tek se treći dan tijesto boji jarko crvenom bojom. 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Obojeno srce potrebno je ukrasiti. 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Srce je najčešće ukrašeno cvjetićima, a često u sredini ima ogledalce. 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Ukrasi su izrađeni jestivom bojom.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hr-HR" sz="2000" spc="-1" strike="noStrike">
                <a:solidFill>
                  <a:srgbClr val="000000"/>
                </a:solidFill>
                <a:latin typeface="Arial"/>
                <a:ea typeface="Calibri"/>
              </a:rPr>
              <a:t>Gotovi suvenir možemo pokloniti dragoj osobi.</a:t>
            </a:r>
            <a:endParaRPr b="0" lang="hr-H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2030040" y="424440"/>
            <a:ext cx="8131320" cy="2644920"/>
          </a:xfrm>
          <a:prstGeom prst="ellipse">
            <a:avLst/>
          </a:prstGeom>
          <a:solidFill>
            <a:schemeClr val="bg1">
              <a:alpha val="92000"/>
            </a:schemeClr>
          </a:solidFill>
          <a:ln w="76320">
            <a:solidFill>
              <a:schemeClr val="tx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TextShape 2"/>
          <p:cNvSpPr txBox="1"/>
          <p:nvPr/>
        </p:nvSpPr>
        <p:spPr>
          <a:xfrm>
            <a:off x="2607120" y="849240"/>
            <a:ext cx="7233120" cy="17956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7000"/>
          </a:bodyPr>
          <a:p>
            <a:pPr algn="ctr">
              <a:lnSpc>
                <a:spcPct val="90000"/>
              </a:lnSpc>
            </a:pPr>
            <a:r>
              <a:rPr b="1" i="1" lang="hr-HR" sz="6000" spc="49" strike="noStrike">
                <a:solidFill>
                  <a:srgbClr val="ff7a1f"/>
                </a:solidFill>
                <a:latin typeface="Quattrocento Sans"/>
                <a:ea typeface="Quattrocento Sans"/>
              </a:rPr>
              <a:t>Izrada licitarskog srca</a:t>
            </a:r>
            <a:endParaRPr b="0" lang="hr-H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1872360" y="3314880"/>
            <a:ext cx="8447040" cy="28245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Shape 4"/>
          <p:cNvSpPr txBox="1"/>
          <p:nvPr/>
        </p:nvSpPr>
        <p:spPr>
          <a:xfrm>
            <a:off x="1632960" y="3429000"/>
            <a:ext cx="8833320" cy="257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114480" algn="ctr">
              <a:lnSpc>
                <a:spcPct val="150000"/>
              </a:lnSpc>
              <a:spcBef>
                <a:spcPts val="1001"/>
              </a:spcBef>
            </a:pPr>
            <a:r>
              <a:rPr b="1" lang="hr-HR" sz="3000" spc="-1" strike="noStrike">
                <a:solidFill>
                  <a:srgbClr val="000000"/>
                </a:solidFill>
                <a:latin typeface="Quattrocento Sans"/>
                <a:ea typeface="Quattrocento Sans"/>
              </a:rPr>
              <a:t>Na sljedećem linku pogledajte ako se izrađuju licitarska srca: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90000"/>
              </a:lnSpc>
              <a:spcBef>
                <a:spcPts val="1001"/>
              </a:spcBef>
            </a:pPr>
            <a:r>
              <a:rPr b="0" lang="hr-HR" sz="3000" spc="-1" strike="noStrike" u="sng">
                <a:solidFill>
                  <a:srgbClr val="0563c1"/>
                </a:solidFill>
                <a:uFillTx/>
                <a:latin typeface="Quattrocento Sans"/>
                <a:ea typeface="Quattrocento Sans"/>
                <a:hlinkClick r:id="rId2"/>
              </a:rPr>
              <a:t>https://www.youtube.com/watch?v=rUxiSev1wJc</a:t>
            </a: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  <a:p>
            <a:pPr marL="114480" algn="ctr">
              <a:lnSpc>
                <a:spcPct val="90000"/>
              </a:lnSpc>
              <a:spcBef>
                <a:spcPts val="1001"/>
              </a:spcBef>
            </a:pPr>
            <a:endParaRPr b="0" lang="hr-H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382;p34" descr=""/>
          <p:cNvPicPr/>
          <p:nvPr/>
        </p:nvPicPr>
        <p:blipFill>
          <a:blip r:embed="rId1"/>
          <a:stretch/>
        </p:blipFill>
        <p:spPr>
          <a:xfrm rot="16200000">
            <a:off x="-385560" y="734400"/>
            <a:ext cx="5155560" cy="38664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 flipH="1">
            <a:off x="4390200" y="637200"/>
            <a:ext cx="7643160" cy="265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Prije mnogo godina medičari su licitarska srca donosili na proštenja  a mladići su ih kupovali te ih darivali djevojkama. 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Čak i danas na proštenjima možete vidjeti i kupiti licitarsko srce.</a:t>
            </a:r>
            <a:endParaRPr b="0" lang="hr-HR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28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420560" y="5302080"/>
            <a:ext cx="154332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Calibri"/>
              </a:rPr>
              <a:t>Ines, Barilović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73" name="Google Shape;385;p34" descr=""/>
          <p:cNvPicPr/>
          <p:nvPr/>
        </p:nvPicPr>
        <p:blipFill>
          <a:blip r:embed="rId2"/>
          <a:stretch/>
        </p:blipFill>
        <p:spPr>
          <a:xfrm>
            <a:off x="6117120" y="2939040"/>
            <a:ext cx="4190760" cy="27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39880" y="124920"/>
            <a:ext cx="8581320" cy="789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Zadatak: </a:t>
            </a:r>
            <a:r>
              <a:rPr b="1" i="1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izradite vlastito licitarsko srce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89240" y="1033200"/>
            <a:ext cx="8615520" cy="505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57200" indent="-456840">
              <a:lnSpc>
                <a:spcPct val="90000"/>
              </a:lnSpc>
              <a:buClr>
                <a:srgbClr val="2e82af"/>
              </a:buClr>
              <a:buFont typeface="Wingdings" charset="2"/>
              <a:buChar char="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uzmite crveni kolaž papir i izrežite oblik srca (pazite da bude dosta veliko, barem polovica kolaža)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Wingdings" charset="2"/>
              <a:buChar char="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izrezano srce zalijepite na tvrđi papir ili karton te izrežite višak kartona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Wingdings" charset="2"/>
              <a:buChar char="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u sredinu stavite “ogledalce” tako što ćete izrezati komadić kuhinjske folije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Wingdings" charset="2"/>
              <a:buChar char="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od papirnatih ručnika za ruke, papirnatih maramica ili salveta  napravite male kuglice koje ćete zalijepiti uz rub srca i okolo ogledala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2e82af"/>
              </a:buClr>
              <a:buFont typeface="Wingdings" charset="2"/>
              <a:buChar char="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od kolaž papira izrežite latice i listiće te oblikujte cvjetiće i zalijepite ih na srce</a:t>
            </a:r>
            <a:endParaRPr b="0" lang="hr-H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  <a:ea typeface="Calibri"/>
              </a:rPr>
              <a:t>Budite maštoviti i domišljati! </a:t>
            </a:r>
            <a:endParaRPr b="0" lang="hr-H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9105120" y="1093680"/>
            <a:ext cx="3086640" cy="4559400"/>
          </a:xfrm>
          <a:prstGeom prst="ellipse">
            <a:avLst/>
          </a:prstGeom>
          <a:blipFill rotWithShape="0">
            <a:blip r:embed="rId1"/>
            <a:stretch>
              <a:fillRect l="0" t="0" r="9870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403;p37" descr=""/>
          <p:cNvPicPr/>
          <p:nvPr/>
        </p:nvPicPr>
        <p:blipFill>
          <a:blip r:embed="rId1"/>
          <a:srcRect l="0" t="0" r="24023" b="30483"/>
          <a:stretch/>
        </p:blipFill>
        <p:spPr>
          <a:xfrm>
            <a:off x="3143880" y="833760"/>
            <a:ext cx="5341680" cy="477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Application>LibreOffice/6.2.5.2$Windows_X86_64 LibreOffice_project/1ec314fa52f458adc18c4f025c545a4e8b22c159</Application>
  <Words>149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2020-03-11T10:56:06Z</dcterms:created>
  <dc:creator>Tatjana</dc:creator>
  <dc:description/>
  <dc:language>hr-HR</dc:language>
  <cp:lastModifiedBy>Windows User</cp:lastModifiedBy>
  <dcterms:modified xsi:type="dcterms:W3CDTF">2020-05-04T10:17:36Z</dcterms:modified>
  <cp:revision>9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ntentTypeId">
    <vt:lpwstr>0x01010048CD10F59D587A4AA3026165A57E4632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Custom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