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746760" y="1783800"/>
            <a:ext cx="4644360" cy="288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6000" b="0" strike="noStrike" spc="-1">
                <a:solidFill>
                  <a:srgbClr val="FFFFFF"/>
                </a:solidFill>
                <a:latin typeface="Calibri Light"/>
              </a:rPr>
              <a:t>Majčin dan</a:t>
            </a:r>
            <a:endParaRPr lang="hr-HR" sz="60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6746760" y="4750920"/>
            <a:ext cx="4644360" cy="11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"/>
          <p:cNvSpPr/>
          <p:nvPr/>
        </p:nvSpPr>
        <p:spPr>
          <a:xfrm flipH="1">
            <a:off x="-720" y="0"/>
            <a:ext cx="6172200" cy="6857280"/>
          </a:xfrm>
          <a:custGeom>
            <a:avLst/>
            <a:gdLst/>
            <a:ahLst/>
            <a:cxnLst/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9" name="Slika 4"/>
          <p:cNvPicPr/>
          <p:nvPr/>
        </p:nvPicPr>
        <p:blipFill>
          <a:blip r:embed="rId2"/>
          <a:srcRect l="51318" r="4762"/>
          <a:stretch/>
        </p:blipFill>
        <p:spPr>
          <a:xfrm>
            <a:off x="0" y="0"/>
            <a:ext cx="602352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0"/>
            <a:ext cx="1219140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7041960" y="3113280"/>
            <a:ext cx="403560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000" b="0" strike="noStrike" spc="-1">
                <a:solidFill>
                  <a:srgbClr val="000000"/>
                </a:solidFill>
                <a:latin typeface="Calibri Light"/>
              </a:rPr>
              <a:t>Dragi učenici,</a:t>
            </a:r>
            <a:br/>
            <a:br/>
            <a:r>
              <a:rPr lang="hr-HR" sz="3000" b="0" strike="noStrike" spc="-1">
                <a:solidFill>
                  <a:srgbClr val="000000"/>
                </a:solidFill>
                <a:latin typeface="Calibri Light"/>
              </a:rPr>
              <a:t>Majčin dan slavimo druge nedjelje u mjesecu svibnju. </a:t>
            </a:r>
            <a:endParaRPr lang="hr-HR" sz="3000" b="0" strike="noStrike" spc="-1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 flipH="1">
            <a:off x="-720" y="0"/>
            <a:ext cx="1493640" cy="685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4"/>
          <p:cNvSpPr/>
          <p:nvPr/>
        </p:nvSpPr>
        <p:spPr>
          <a:xfrm>
            <a:off x="496800" y="392040"/>
            <a:ext cx="6008760" cy="60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80" dir="540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4" name="Rezervirano mjesto sadržaja 7"/>
          <p:cNvPicPr/>
          <p:nvPr/>
        </p:nvPicPr>
        <p:blipFill>
          <a:blip r:embed="rId2"/>
          <a:srcRect b="1269"/>
          <a:stretch/>
        </p:blipFill>
        <p:spPr>
          <a:xfrm>
            <a:off x="733680" y="666720"/>
            <a:ext cx="5535360" cy="5465160"/>
          </a:xfrm>
          <a:prstGeom prst="rect">
            <a:avLst/>
          </a:prstGeom>
          <a:ln>
            <a:noFill/>
          </a:ln>
        </p:spPr>
      </p:pic>
      <p:grpSp>
        <p:nvGrpSpPr>
          <p:cNvPr id="85" name="Group 5"/>
          <p:cNvGrpSpPr/>
          <p:nvPr/>
        </p:nvGrpSpPr>
        <p:grpSpPr>
          <a:xfrm>
            <a:off x="11460600" y="3154320"/>
            <a:ext cx="730800" cy="672840"/>
            <a:chOff x="11460600" y="3154320"/>
            <a:chExt cx="730800" cy="672840"/>
          </a:xfrm>
        </p:grpSpPr>
        <p:sp>
          <p:nvSpPr>
            <p:cNvPr id="86" name="CustomShape 6"/>
            <p:cNvSpPr/>
            <p:nvPr/>
          </p:nvSpPr>
          <p:spPr>
            <a:xfrm>
              <a:off x="1146060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" name="CustomShape 7"/>
            <p:cNvSpPr/>
            <p:nvPr/>
          </p:nvSpPr>
          <p:spPr>
            <a:xfrm>
              <a:off x="1172844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" name="CustomShape 8"/>
            <p:cNvSpPr/>
            <p:nvPr/>
          </p:nvSpPr>
          <p:spPr>
            <a:xfrm>
              <a:off x="1199628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0"/>
            <a:ext cx="1219140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7041960" y="3113280"/>
            <a:ext cx="403560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800" b="0" strike="noStrike" spc="-1">
                <a:solidFill>
                  <a:srgbClr val="000000"/>
                </a:solidFill>
                <a:latin typeface="Calibri Light"/>
              </a:rPr>
              <a:t>Ove godine taj dan se obilježava u nedjelju 10. svibnja. </a:t>
            </a:r>
            <a:endParaRPr lang="hr-HR" sz="38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 flipH="1">
            <a:off x="-720" y="0"/>
            <a:ext cx="1493640" cy="685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496800" y="392040"/>
            <a:ext cx="6008760" cy="60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80" dir="540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3" name="Rezervirano mjesto sadržaja 7"/>
          <p:cNvPicPr/>
          <p:nvPr/>
        </p:nvPicPr>
        <p:blipFill>
          <a:blip r:embed="rId2"/>
          <a:srcRect t="272"/>
          <a:stretch/>
        </p:blipFill>
        <p:spPr>
          <a:xfrm>
            <a:off x="733680" y="666720"/>
            <a:ext cx="5535360" cy="5465160"/>
          </a:xfrm>
          <a:prstGeom prst="rect">
            <a:avLst/>
          </a:prstGeom>
          <a:ln>
            <a:noFill/>
          </a:ln>
        </p:spPr>
      </p:pic>
      <p:grpSp>
        <p:nvGrpSpPr>
          <p:cNvPr id="94" name="Group 5"/>
          <p:cNvGrpSpPr/>
          <p:nvPr/>
        </p:nvGrpSpPr>
        <p:grpSpPr>
          <a:xfrm>
            <a:off x="11460600" y="3154320"/>
            <a:ext cx="730800" cy="672840"/>
            <a:chOff x="11460600" y="3154320"/>
            <a:chExt cx="730800" cy="672840"/>
          </a:xfrm>
        </p:grpSpPr>
        <p:sp>
          <p:nvSpPr>
            <p:cNvPr id="95" name="CustomShape 6"/>
            <p:cNvSpPr/>
            <p:nvPr/>
          </p:nvSpPr>
          <p:spPr>
            <a:xfrm>
              <a:off x="1146060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" name="CustomShape 7"/>
            <p:cNvSpPr/>
            <p:nvPr/>
          </p:nvSpPr>
          <p:spPr>
            <a:xfrm>
              <a:off x="1172844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" name="CustomShape 8"/>
            <p:cNvSpPr/>
            <p:nvPr/>
          </p:nvSpPr>
          <p:spPr>
            <a:xfrm>
              <a:off x="1199628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1219140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2"/>
          <p:cNvSpPr/>
          <p:nvPr/>
        </p:nvSpPr>
        <p:spPr>
          <a:xfrm flipH="1">
            <a:off x="-720" y="0"/>
            <a:ext cx="1493640" cy="685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496800" y="392040"/>
            <a:ext cx="6008760" cy="60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80" dir="540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1" name="Group 4"/>
          <p:cNvGrpSpPr/>
          <p:nvPr/>
        </p:nvGrpSpPr>
        <p:grpSpPr>
          <a:xfrm>
            <a:off x="11460600" y="3154320"/>
            <a:ext cx="730800" cy="672840"/>
            <a:chOff x="11460600" y="3154320"/>
            <a:chExt cx="730800" cy="672840"/>
          </a:xfrm>
        </p:grpSpPr>
        <p:sp>
          <p:nvSpPr>
            <p:cNvPr id="102" name="CustomShape 5"/>
            <p:cNvSpPr/>
            <p:nvPr/>
          </p:nvSpPr>
          <p:spPr>
            <a:xfrm>
              <a:off x="1146060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" name="CustomShape 6"/>
            <p:cNvSpPr/>
            <p:nvPr/>
          </p:nvSpPr>
          <p:spPr>
            <a:xfrm>
              <a:off x="1172844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" name="CustomShape 7"/>
            <p:cNvSpPr/>
            <p:nvPr/>
          </p:nvSpPr>
          <p:spPr>
            <a:xfrm>
              <a:off x="1199628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05" name="Slika 104"/>
          <p:cNvPicPr/>
          <p:nvPr/>
        </p:nvPicPr>
        <p:blipFill>
          <a:blip r:embed="rId2"/>
          <a:stretch/>
        </p:blipFill>
        <p:spPr>
          <a:xfrm>
            <a:off x="792360" y="216360"/>
            <a:ext cx="6118560" cy="4680720"/>
          </a:xfrm>
          <a:prstGeom prst="rect">
            <a:avLst/>
          </a:prstGeom>
          <a:ln>
            <a:noFill/>
          </a:ln>
        </p:spPr>
      </p:pic>
      <p:pic>
        <p:nvPicPr>
          <p:cNvPr id="106" name="Slika 105"/>
          <p:cNvPicPr/>
          <p:nvPr/>
        </p:nvPicPr>
        <p:blipFill>
          <a:blip r:embed="rId3"/>
          <a:stretch/>
        </p:blipFill>
        <p:spPr>
          <a:xfrm>
            <a:off x="6912360" y="3154320"/>
            <a:ext cx="4824720" cy="3383640"/>
          </a:xfrm>
          <a:prstGeom prst="rect">
            <a:avLst/>
          </a:prstGeom>
          <a:ln>
            <a:noFill/>
          </a:ln>
        </p:spPr>
      </p:pic>
      <p:sp>
        <p:nvSpPr>
          <p:cNvPr id="107" name="CustomShape 8"/>
          <p:cNvSpPr/>
          <p:nvPr/>
        </p:nvSpPr>
        <p:spPr>
          <a:xfrm>
            <a:off x="7272000" y="432000"/>
            <a:ext cx="43916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>
                <a:latin typeface="Arial"/>
              </a:rPr>
              <a:t>Majke i bake uglavnom se darivaju cvijećem te čestitkama i malim poklonima koje su izradila njihova djeca i unuci.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0" y="0"/>
            <a:ext cx="4166640" cy="6857280"/>
          </a:xfrm>
          <a:custGeom>
            <a:avLst/>
            <a:gdLst/>
            <a:ahLst/>
            <a:cxn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686880" y="1153440"/>
            <a:ext cx="3199680" cy="446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FFFFFF"/>
                </a:solidFill>
                <a:latin typeface="Calibri Light"/>
              </a:rPr>
              <a:t>Ratko Zvrko</a:t>
            </a:r>
            <a:br/>
            <a:br/>
            <a:r>
              <a:rPr lang="hr-HR" sz="4400" b="0" strike="noStrike" spc="-1">
                <a:solidFill>
                  <a:srgbClr val="FFFFFF"/>
                </a:solidFill>
                <a:latin typeface="Calibri Light"/>
              </a:rPr>
              <a:t>Majka </a:t>
            </a:r>
            <a:br/>
            <a:r>
              <a:rPr lang="hr-HR" sz="4400" b="0" strike="noStrike" spc="-1">
                <a:solidFill>
                  <a:srgbClr val="FFFFFF"/>
                </a:solidFill>
                <a:latin typeface="Calibri Light"/>
              </a:rPr>
              <a:t>                                                      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 flipV="1">
            <a:off x="7550280" y="2454120"/>
            <a:ext cx="4082760" cy="4082760"/>
          </a:xfrm>
          <a:prstGeom prst="arc">
            <a:avLst>
              <a:gd name="adj1" fmla="val 16200000"/>
              <a:gd name="adj2" fmla="val 0"/>
            </a:avLst>
          </a:prstGeom>
          <a:noFill/>
          <a:ln w="12708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4314960" y="500040"/>
            <a:ext cx="7038360" cy="58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Noću često kad već zaspim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i kad soba već opusti,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k'o laticu ruže, mama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na moj obraz cjelov spusti.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Ona moje male tuge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zagrljajem toplim tješi,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a svakoj se mojoj sreći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k'o najljepšem daru smiješi.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Njeni prsti kao lahor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pređu preko moje kose,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a njene me priče lako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u daleka carstva nose.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Njena ljubav mene grije,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njeno srce za me bije,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znam: nada mnom uvijek bdije majka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- biće najmilije.</a:t>
            </a:r>
            <a:endParaRPr lang="hr-HR" sz="1600" b="0" strike="noStrike" spc="-1"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>
            <a:off x="310680" y="6454080"/>
            <a:ext cx="225432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http://www.pjesmicezadjecu.com/majcin-dan/majka-dp4.html</a:t>
            </a:r>
            <a:endParaRPr lang="hr-H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0" y="0"/>
            <a:ext cx="4166640" cy="6857280"/>
          </a:xfrm>
          <a:custGeom>
            <a:avLst/>
            <a:gdLst/>
            <a:ahLst/>
            <a:cxn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3"/>
          <p:cNvSpPr/>
          <p:nvPr/>
        </p:nvSpPr>
        <p:spPr>
          <a:xfrm flipV="1">
            <a:off x="7550280" y="2454120"/>
            <a:ext cx="4082760" cy="4082760"/>
          </a:xfrm>
          <a:prstGeom prst="arc">
            <a:avLst>
              <a:gd name="adj1" fmla="val 16200000"/>
              <a:gd name="adj2" fmla="val 0"/>
            </a:avLst>
          </a:prstGeom>
          <a:noFill/>
          <a:ln w="12708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8" name="Slika 117"/>
          <p:cNvPicPr/>
          <p:nvPr/>
        </p:nvPicPr>
        <p:blipFill>
          <a:blip r:embed="rId2"/>
          <a:stretch/>
        </p:blipFill>
        <p:spPr>
          <a:xfrm>
            <a:off x="1258200" y="1584000"/>
            <a:ext cx="4429440" cy="4429440"/>
          </a:xfrm>
          <a:prstGeom prst="rect">
            <a:avLst/>
          </a:prstGeom>
          <a:ln>
            <a:noFill/>
          </a:ln>
        </p:spPr>
      </p:pic>
      <p:pic>
        <p:nvPicPr>
          <p:cNvPr id="119" name="Slika 118"/>
          <p:cNvPicPr/>
          <p:nvPr/>
        </p:nvPicPr>
        <p:blipFill>
          <a:blip r:embed="rId3"/>
          <a:stretch/>
        </p:blipFill>
        <p:spPr>
          <a:xfrm>
            <a:off x="5688000" y="365040"/>
            <a:ext cx="4905000" cy="490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643320" y="753480"/>
            <a:ext cx="5334120" cy="453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2900" b="0" strike="noStrike" spc="-1">
                <a:solidFill>
                  <a:srgbClr val="000000"/>
                </a:solidFill>
                <a:latin typeface="Calibri Light"/>
              </a:rPr>
              <a:t>Možeš i ti svoju mamu iznenaditi za Majčin dan. </a:t>
            </a:r>
            <a:br/>
            <a:br/>
            <a:br/>
            <a:r>
              <a:rPr lang="hr-HR" sz="2900" b="0" strike="noStrike" spc="-1">
                <a:solidFill>
                  <a:srgbClr val="000000"/>
                </a:solidFill>
                <a:latin typeface="Calibri Light"/>
              </a:rPr>
              <a:t>Možeš joj nešto nacrtati, napisati pjesmicu, pomoći u kućanskim poslovima… </a:t>
            </a:r>
            <a:br/>
            <a:r>
              <a:rPr lang="hr-HR" sz="2900" b="0" strike="noStrike" spc="-1">
                <a:solidFill>
                  <a:srgbClr val="000000"/>
                </a:solidFill>
                <a:latin typeface="Calibri Light"/>
              </a:rPr>
              <a:t>ili provedite dan radeći ono što ti i mama najviše volite raditi zajedno. </a:t>
            </a:r>
            <a:endParaRPr lang="hr-HR" sz="2900" b="0" strike="noStrike" spc="-1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8429040" y="939600"/>
            <a:ext cx="602640" cy="602640"/>
          </a:xfrm>
          <a:prstGeom prst="ellipse">
            <a:avLst/>
          </a:prstGeom>
          <a:noFill/>
          <a:ln w="127080"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4"/>
          <p:cNvSpPr/>
          <p:nvPr/>
        </p:nvSpPr>
        <p:spPr>
          <a:xfrm>
            <a:off x="6401520" y="-3960"/>
            <a:ext cx="2314440" cy="1550160"/>
          </a:xfrm>
          <a:custGeom>
            <a:avLst/>
            <a:gdLst/>
            <a:ahLst/>
            <a:cxnLst/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4" name="Rezervirano mjesto sadržaja 3"/>
          <p:cNvPicPr/>
          <p:nvPr/>
        </p:nvPicPr>
        <p:blipFill>
          <a:blip r:embed="rId2"/>
          <a:srcRect l="5015" r="1432" b="-4"/>
          <a:stretch/>
        </p:blipFill>
        <p:spPr>
          <a:xfrm>
            <a:off x="9546840" y="4405320"/>
            <a:ext cx="2644200" cy="2451960"/>
          </a:xfrm>
          <a:prstGeom prst="rect">
            <a:avLst/>
          </a:prstGeom>
          <a:ln>
            <a:noFill/>
          </a:ln>
        </p:spPr>
      </p:pic>
      <p:pic>
        <p:nvPicPr>
          <p:cNvPr id="125" name="Slika 5"/>
          <p:cNvPicPr/>
          <p:nvPr/>
        </p:nvPicPr>
        <p:blipFill>
          <a:blip r:embed="rId3"/>
          <a:srcRect t="22861" b="1139"/>
          <a:stretch/>
        </p:blipFill>
        <p:spPr>
          <a:xfrm>
            <a:off x="6401160" y="1790280"/>
            <a:ext cx="3240000" cy="3240000"/>
          </a:xfrm>
          <a:prstGeom prst="rect">
            <a:avLst/>
          </a:prstGeom>
          <a:ln>
            <a:noFill/>
          </a:ln>
        </p:spPr>
      </p:pic>
      <p:pic>
        <p:nvPicPr>
          <p:cNvPr id="126" name="Slika 4"/>
          <p:cNvPicPr/>
          <p:nvPr/>
        </p:nvPicPr>
        <p:blipFill>
          <a:blip r:embed="rId4"/>
          <a:srcRect l="3230" r="11888"/>
          <a:stretch/>
        </p:blipFill>
        <p:spPr>
          <a:xfrm>
            <a:off x="9490680" y="0"/>
            <a:ext cx="2700720" cy="2553120"/>
          </a:xfrm>
          <a:prstGeom prst="rect">
            <a:avLst/>
          </a:prstGeom>
          <a:ln>
            <a:noFill/>
          </a:ln>
        </p:spPr>
      </p:pic>
      <p:sp>
        <p:nvSpPr>
          <p:cNvPr id="127" name="Line 5"/>
          <p:cNvSpPr/>
          <p:nvPr/>
        </p:nvSpPr>
        <p:spPr>
          <a:xfrm>
            <a:off x="10598040" y="2804400"/>
            <a:ext cx="0" cy="1597680"/>
          </a:xfrm>
          <a:prstGeom prst="line">
            <a:avLst/>
          </a:prstGeom>
          <a:ln w="127080" cap="rnd">
            <a:solidFill>
              <a:schemeClr val="accent4">
                <a:alpha val="9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5400000">
            <a:off x="11386080" y="3311280"/>
            <a:ext cx="1134360" cy="477360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20463600">
            <a:off x="7066800" y="5348880"/>
            <a:ext cx="1834920" cy="1849680"/>
          </a:xfrm>
          <a:custGeom>
            <a:avLst/>
            <a:gdLst/>
            <a:ahLst/>
            <a:cxnLst/>
            <a:rect l="l" t="t" r="r" b="b"/>
            <a:pathLst>
              <a:path w="1835725" h="1850365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8"/>
          <p:cNvSpPr/>
          <p:nvPr/>
        </p:nvSpPr>
        <p:spPr>
          <a:xfrm>
            <a:off x="6651360" y="6106320"/>
            <a:ext cx="1803600" cy="746280"/>
          </a:xfrm>
          <a:custGeom>
            <a:avLst/>
            <a:gdLst/>
            <a:ahLst/>
            <a:cxnLst/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>
            <a:off x="781200" y="6027840"/>
            <a:ext cx="51710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0" y="0"/>
            <a:ext cx="4166640" cy="6857280"/>
          </a:xfrm>
          <a:custGeom>
            <a:avLst/>
            <a:gdLst/>
            <a:ahLst/>
            <a:cxn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3"/>
          <p:cNvSpPr/>
          <p:nvPr/>
        </p:nvSpPr>
        <p:spPr>
          <a:xfrm>
            <a:off x="686880" y="1153440"/>
            <a:ext cx="3199680" cy="446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4"/>
          <p:cNvSpPr/>
          <p:nvPr/>
        </p:nvSpPr>
        <p:spPr>
          <a:xfrm flipV="1">
            <a:off x="7550280" y="2454120"/>
            <a:ext cx="4082760" cy="4082760"/>
          </a:xfrm>
          <a:prstGeom prst="arc">
            <a:avLst>
              <a:gd name="adj1" fmla="val 16200000"/>
              <a:gd name="adj2" fmla="val 0"/>
            </a:avLst>
          </a:prstGeom>
          <a:noFill/>
          <a:ln w="12708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5"/>
          <p:cNvSpPr/>
          <p:nvPr/>
        </p:nvSpPr>
        <p:spPr>
          <a:xfrm>
            <a:off x="4447440" y="591480"/>
            <a:ext cx="6905880" cy="558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Ako se odlučiš iznenaditi mamu crtežem ili pjesmom, svakako</a:t>
            </a:r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slikaj i pokaži svojoj učiteljici.</a:t>
            </a:r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Uživaj sa svojom obitelji!</a:t>
            </a:r>
            <a:endParaRPr lang="hr-H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164</Words>
  <Application>Microsoft Office PowerPoint</Application>
  <PresentationFormat>Široki zaslon</PresentationFormat>
  <Paragraphs>31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DejaVu Sans</vt:lpstr>
      <vt:lpstr>Symbol</vt:lpstr>
      <vt:lpstr>Wingdings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Majčin dan</dc:title>
  <dc:subject/>
  <dc:creator>Mirjana Peretin</dc:creator>
  <dc:description/>
  <cp:lastModifiedBy> </cp:lastModifiedBy>
  <cp:revision>5</cp:revision>
  <dcterms:created xsi:type="dcterms:W3CDTF">2020-04-30T10:35:05Z</dcterms:created>
  <dcterms:modified xsi:type="dcterms:W3CDTF">2020-05-05T04:53:41Z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