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a-I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216D-8A5E-3442-96EA-0423212CA3A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B9A10-768D-8C4E-9424-6FB15FC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216D-8A5E-3442-96EA-0423212CA3A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B9A10-768D-8C4E-9424-6FB15FC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216D-8A5E-3442-96EA-0423212CA3A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B9A10-768D-8C4E-9424-6FB15FC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216D-8A5E-3442-96EA-0423212CA3A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B9A10-768D-8C4E-9424-6FB15FC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216D-8A5E-3442-96EA-0423212CA3A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B9A10-768D-8C4E-9424-6FB15FC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216D-8A5E-3442-96EA-0423212CA3A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B9A10-768D-8C4E-9424-6FB15FC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216D-8A5E-3442-96EA-0423212CA3A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B9A10-768D-8C4E-9424-6FB15FC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216D-8A5E-3442-96EA-0423212CA3A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B9A10-768D-8C4E-9424-6FB15FC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216D-8A5E-3442-96EA-0423212CA3A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B9A10-768D-8C4E-9424-6FB15FC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216D-8A5E-3442-96EA-0423212CA3A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B9A10-768D-8C4E-9424-6FB15FC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216D-8A5E-3442-96EA-0423212CA3A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B9A10-768D-8C4E-9424-6FB15FC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a-I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8216D-8A5E-3442-96EA-0423212CA3A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B9A10-768D-8C4E-9424-6FB15FC431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6290" y="929374"/>
            <a:ext cx="5653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4000" dirty="0"/>
              <a:t>Pročitaj i odgonetni zagonetku.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858615" y="2695182"/>
            <a:ext cx="51111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D1D100"/>
                </a:solidFill>
              </a:rPr>
              <a:t>Samo</a:t>
            </a:r>
            <a:r>
              <a:rPr lang="en-US" sz="4000" dirty="0">
                <a:solidFill>
                  <a:srgbClr val="D1D100"/>
                </a:solidFill>
              </a:rPr>
              <a:t> </a:t>
            </a:r>
            <a:r>
              <a:rPr lang="en-US" sz="4000" dirty="0" err="1">
                <a:solidFill>
                  <a:srgbClr val="D1D100"/>
                </a:solidFill>
              </a:rPr>
              <a:t>noću</a:t>
            </a:r>
            <a:r>
              <a:rPr lang="en-US" sz="4000" dirty="0">
                <a:solidFill>
                  <a:srgbClr val="D1D100"/>
                </a:solidFill>
              </a:rPr>
              <a:t> </a:t>
            </a:r>
            <a:r>
              <a:rPr lang="en-US" sz="4000" dirty="0" err="1">
                <a:solidFill>
                  <a:srgbClr val="D1D100"/>
                </a:solidFill>
              </a:rPr>
              <a:t>bdijem</a:t>
            </a:r>
            <a:r>
              <a:rPr lang="en-US" sz="4000" dirty="0">
                <a:solidFill>
                  <a:srgbClr val="D1D100"/>
                </a:solidFill>
              </a:rPr>
              <a:t>,</a:t>
            </a:r>
          </a:p>
          <a:p>
            <a:pPr algn="ctr"/>
            <a:r>
              <a:rPr lang="en-US" sz="4000" dirty="0" err="1">
                <a:solidFill>
                  <a:srgbClr val="D1D100"/>
                </a:solidFill>
              </a:rPr>
              <a:t>na</a:t>
            </a:r>
            <a:r>
              <a:rPr lang="en-US" sz="4000" dirty="0">
                <a:solidFill>
                  <a:srgbClr val="D1D100"/>
                </a:solidFill>
              </a:rPr>
              <a:t> </a:t>
            </a:r>
            <a:r>
              <a:rPr lang="en-US" sz="4000" dirty="0" err="1">
                <a:solidFill>
                  <a:srgbClr val="D1D100"/>
                </a:solidFill>
              </a:rPr>
              <a:t>nebu</a:t>
            </a:r>
            <a:r>
              <a:rPr lang="en-US" sz="4000" dirty="0">
                <a:solidFill>
                  <a:srgbClr val="D1D100"/>
                </a:solidFill>
              </a:rPr>
              <a:t> se </a:t>
            </a:r>
            <a:r>
              <a:rPr lang="en-US" sz="4000" dirty="0" err="1">
                <a:solidFill>
                  <a:srgbClr val="D1D100"/>
                </a:solidFill>
              </a:rPr>
              <a:t>krijem</a:t>
            </a:r>
            <a:r>
              <a:rPr lang="en-US" sz="4000" dirty="0">
                <a:solidFill>
                  <a:srgbClr val="D1D100"/>
                </a:solidFill>
              </a:rPr>
              <a:t>,</a:t>
            </a:r>
          </a:p>
          <a:p>
            <a:pPr algn="ctr"/>
            <a:r>
              <a:rPr lang="en-US" sz="4000" dirty="0" err="1">
                <a:solidFill>
                  <a:srgbClr val="D1D100"/>
                </a:solidFill>
              </a:rPr>
              <a:t>mlad</a:t>
            </a:r>
            <a:r>
              <a:rPr lang="en-US" sz="4000" dirty="0">
                <a:solidFill>
                  <a:srgbClr val="D1D100"/>
                </a:solidFill>
              </a:rPr>
              <a:t>, star </a:t>
            </a:r>
            <a:r>
              <a:rPr lang="en-US" sz="4000" dirty="0" err="1">
                <a:solidFill>
                  <a:srgbClr val="D1D100"/>
                </a:solidFill>
              </a:rPr>
              <a:t>ili</a:t>
            </a:r>
            <a:r>
              <a:rPr lang="en-US" sz="4000" dirty="0">
                <a:solidFill>
                  <a:srgbClr val="D1D100"/>
                </a:solidFill>
              </a:rPr>
              <a:t> </a:t>
            </a:r>
            <a:r>
              <a:rPr lang="en-US" sz="4000" dirty="0" err="1">
                <a:solidFill>
                  <a:srgbClr val="D1D100"/>
                </a:solidFill>
              </a:rPr>
              <a:t>ljut</a:t>
            </a:r>
            <a:endParaRPr lang="en-US" sz="4000" dirty="0">
              <a:solidFill>
                <a:srgbClr val="D1D100"/>
              </a:solidFill>
            </a:endParaRPr>
          </a:p>
          <a:p>
            <a:pPr algn="ctr"/>
            <a:r>
              <a:rPr lang="en-US" sz="4000" dirty="0" err="1">
                <a:solidFill>
                  <a:srgbClr val="D1D100"/>
                </a:solidFill>
              </a:rPr>
              <a:t>uvijek</a:t>
            </a:r>
            <a:r>
              <a:rPr lang="en-US" sz="4000" dirty="0">
                <a:solidFill>
                  <a:srgbClr val="D1D100"/>
                </a:solidFill>
              </a:rPr>
              <a:t> </a:t>
            </a:r>
            <a:r>
              <a:rPr lang="en-US" sz="4000" dirty="0" err="1">
                <a:solidFill>
                  <a:srgbClr val="D1D100"/>
                </a:solidFill>
              </a:rPr>
              <a:t>sam</a:t>
            </a:r>
            <a:r>
              <a:rPr lang="en-US" sz="4000" dirty="0">
                <a:solidFill>
                  <a:srgbClr val="D1D100"/>
                </a:solidFill>
              </a:rPr>
              <a:t> </a:t>
            </a:r>
            <a:r>
              <a:rPr lang="en-US" sz="4000" dirty="0" err="1">
                <a:solidFill>
                  <a:srgbClr val="D1D100"/>
                </a:solidFill>
              </a:rPr>
              <a:t>ko</a:t>
            </a:r>
            <a:r>
              <a:rPr lang="en-US" sz="4000" dirty="0">
                <a:solidFill>
                  <a:srgbClr val="D1D100"/>
                </a:solidFill>
              </a:rPr>
              <a:t> </a:t>
            </a:r>
            <a:r>
              <a:rPr lang="en-US" sz="4000" dirty="0" err="1">
                <a:solidFill>
                  <a:srgbClr val="D1D100"/>
                </a:solidFill>
              </a:rPr>
              <a:t>limun</a:t>
            </a:r>
            <a:r>
              <a:rPr lang="en-US" sz="4000" dirty="0">
                <a:solidFill>
                  <a:srgbClr val="D1D100"/>
                </a:solidFill>
              </a:rPr>
              <a:t> </a:t>
            </a:r>
            <a:r>
              <a:rPr lang="en-US" sz="4000" dirty="0" err="1">
                <a:solidFill>
                  <a:srgbClr val="D1D100"/>
                </a:solidFill>
              </a:rPr>
              <a:t>žut</a:t>
            </a:r>
            <a:r>
              <a:rPr lang="en-US" sz="4000" dirty="0">
                <a:solidFill>
                  <a:srgbClr val="D1D100"/>
                </a:solidFill>
              </a:rPr>
              <a:t>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280" y="216853"/>
            <a:ext cx="1533771" cy="170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1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3405"/>
            <a:ext cx="7772400" cy="1356659"/>
          </a:xfrm>
        </p:spPr>
        <p:txBody>
          <a:bodyPr>
            <a:normAutofit fontScale="90000"/>
          </a:bodyPr>
          <a:lstStyle/>
          <a:p>
            <a:r>
              <a:rPr lang="ta-IN" dirty="0">
                <a:solidFill>
                  <a:srgbClr val="D1D100"/>
                </a:solidFill>
              </a:rPr>
              <a:t>Veliko početno slovo u imenima nebeskih tijela</a:t>
            </a:r>
            <a:endParaRPr lang="en-US" dirty="0">
              <a:solidFill>
                <a:srgbClr val="D1D1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441" y="2148888"/>
            <a:ext cx="6927030" cy="1899197"/>
          </a:xfrm>
        </p:spPr>
        <p:txBody>
          <a:bodyPr>
            <a:normAutofit fontScale="85000" lnSpcReduction="10000"/>
          </a:bodyPr>
          <a:lstStyle/>
          <a:p>
            <a:r>
              <a:rPr lang="ta-IN" sz="4600" dirty="0"/>
              <a:t>Što sve </a:t>
            </a:r>
            <a:r>
              <a:rPr lang="hr-HR" sz="4600" dirty="0"/>
              <a:t>ubrajamo </a:t>
            </a:r>
            <a:r>
              <a:rPr lang="ta-IN" sz="4600" dirty="0"/>
              <a:t>u nebeska tijela i skupine nebeskih tijela?</a:t>
            </a:r>
          </a:p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5800" y="3643697"/>
            <a:ext cx="2944906" cy="13676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4000" dirty="0"/>
              <a:t>planeti </a:t>
            </a:r>
            <a:endParaRPr lang="en-US" sz="40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879054" y="5415722"/>
            <a:ext cx="2579146" cy="8087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4000" dirty="0"/>
              <a:t>zvijezde</a:t>
            </a:r>
            <a:endParaRPr lang="en-US" sz="400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029772" y="5011335"/>
            <a:ext cx="2579146" cy="8087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4000" dirty="0"/>
              <a:t>zviježđa</a:t>
            </a:r>
            <a:endParaRPr lang="en-US" sz="4000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806524" y="5415722"/>
            <a:ext cx="2579146" cy="8087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4000" dirty="0"/>
              <a:t>galaksije</a:t>
            </a:r>
            <a:endParaRPr lang="en-US" sz="4000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963160" y="4048085"/>
            <a:ext cx="2579146" cy="8087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4000" dirty="0"/>
              <a:t>sateliti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7773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doslijed_planeta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092" r="-16092"/>
          <a:stretch>
            <a:fillRect/>
          </a:stretch>
        </p:blipFill>
        <p:spPr>
          <a:xfrm>
            <a:off x="4527176" y="283884"/>
            <a:ext cx="4782603" cy="5065432"/>
          </a:xfrm>
        </p:spPr>
      </p:pic>
      <p:sp>
        <p:nvSpPr>
          <p:cNvPr id="6" name="TextBox 5"/>
          <p:cNvSpPr txBox="1"/>
          <p:nvPr/>
        </p:nvSpPr>
        <p:spPr>
          <a:xfrm>
            <a:off x="164352" y="283884"/>
            <a:ext cx="47363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3600" dirty="0">
                <a:solidFill>
                  <a:srgbClr val="D1D100"/>
                </a:solidFill>
              </a:rPr>
              <a:t>Pokušaj nabrojati planete prema njihovoj udaljenosti od Sunca.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71176" y="2561026"/>
            <a:ext cx="2838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a-IN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4352" y="2893707"/>
            <a:ext cx="415364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3200" dirty="0"/>
              <a:t>Znaš li tko ti u tome može pomoći?</a:t>
            </a:r>
          </a:p>
          <a:p>
            <a:r>
              <a:rPr lang="ta-IN" sz="3200" dirty="0"/>
              <a:t>Naš “vrlo zabavni mačak”!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64352" y="5105223"/>
            <a:ext cx="46018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3600" dirty="0"/>
              <a:t>Krenimo: Merkur, Venera...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6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0319"/>
            <a:ext cx="7297271" cy="11041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a-IN" dirty="0"/>
              <a:t>Jesi li primijetio/primijetila kako su napisana imena planeta?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62954"/>
            <a:ext cx="8567271" cy="1104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a-IN" sz="3600" dirty="0"/>
              <a:t>Napisana su </a:t>
            </a:r>
            <a:r>
              <a:rPr lang="ta-IN" sz="3600" dirty="0">
                <a:solidFill>
                  <a:srgbClr val="D1D100"/>
                </a:solidFill>
              </a:rPr>
              <a:t>velikim početnim slovom</a:t>
            </a:r>
            <a:r>
              <a:rPr lang="ta-IN" sz="3600" dirty="0"/>
              <a:t>.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484719"/>
            <a:ext cx="7297271" cy="1104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a-IN" dirty="0">
                <a:solidFill>
                  <a:srgbClr val="D1D100"/>
                </a:solidFill>
              </a:rPr>
              <a:t>M</a:t>
            </a:r>
            <a:r>
              <a:rPr lang="ta-IN" dirty="0"/>
              <a:t>erkur, </a:t>
            </a:r>
            <a:r>
              <a:rPr lang="ta-IN" dirty="0">
                <a:solidFill>
                  <a:srgbClr val="D1D100"/>
                </a:solidFill>
              </a:rPr>
              <a:t>V</a:t>
            </a:r>
            <a:r>
              <a:rPr lang="ta-IN" dirty="0"/>
              <a:t>enera, </a:t>
            </a:r>
            <a:r>
              <a:rPr lang="ta-IN" dirty="0">
                <a:solidFill>
                  <a:srgbClr val="D1D100"/>
                </a:solidFill>
              </a:rPr>
              <a:t>Z</a:t>
            </a:r>
            <a:r>
              <a:rPr lang="ta-IN" dirty="0"/>
              <a:t>emlja…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978089"/>
            <a:ext cx="7772400" cy="1104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600" dirty="0"/>
              <a:t>V</a:t>
            </a:r>
            <a:r>
              <a:rPr lang="ta-IN" sz="3600" dirty="0"/>
              <a:t>elikim početnim slovom pišu se i imena zvijezda.</a:t>
            </a:r>
            <a:endParaRPr lang="en-US" sz="3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5082241"/>
            <a:ext cx="7297271" cy="1104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a-IN" dirty="0">
                <a:solidFill>
                  <a:srgbClr val="D1D100"/>
                </a:solidFill>
              </a:rPr>
              <a:t>S</a:t>
            </a:r>
            <a:r>
              <a:rPr lang="ta-IN" dirty="0"/>
              <a:t>unce, </a:t>
            </a:r>
            <a:r>
              <a:rPr lang="ta-IN" dirty="0">
                <a:solidFill>
                  <a:srgbClr val="D1D100"/>
                </a:solidFill>
              </a:rPr>
              <a:t>S</a:t>
            </a:r>
            <a:r>
              <a:rPr lang="ta-IN" dirty="0"/>
              <a:t>jevernjača...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1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994"/>
            <a:ext cx="8229600" cy="1922182"/>
          </a:xfrm>
        </p:spPr>
        <p:txBody>
          <a:bodyPr>
            <a:noAutofit/>
          </a:bodyPr>
          <a:lstStyle/>
          <a:p>
            <a:r>
              <a:rPr lang="ta-IN" sz="3600" dirty="0"/>
              <a:t>Ako se ime nebeskog tijela sastoji od </a:t>
            </a:r>
            <a:r>
              <a:rPr lang="ta-IN" sz="3600" dirty="0">
                <a:solidFill>
                  <a:srgbClr val="D1D100"/>
                </a:solidFill>
              </a:rPr>
              <a:t>dvije riječi,</a:t>
            </a:r>
            <a:r>
              <a:rPr lang="ta-IN" sz="3600" dirty="0"/>
              <a:t> samo </a:t>
            </a:r>
            <a:r>
              <a:rPr lang="ta-IN" sz="3600" u="sng" dirty="0"/>
              <a:t>prvu riječ</a:t>
            </a:r>
            <a:r>
              <a:rPr lang="ta-IN" sz="3600" dirty="0"/>
              <a:t> pišemo velikim početnim slovom.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671" y="3763683"/>
            <a:ext cx="6400800" cy="6843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a-IN" sz="3800" dirty="0">
                <a:solidFill>
                  <a:srgbClr val="D1D100"/>
                </a:solidFill>
              </a:rPr>
              <a:t>M</a:t>
            </a:r>
            <a:r>
              <a:rPr lang="ta-IN" sz="3800" dirty="0"/>
              <a:t>liječna staza  (ime galaksije)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1671" y="2285700"/>
            <a:ext cx="714785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a-IN" dirty="0"/>
          </a:p>
          <a:p>
            <a:r>
              <a:rPr lang="ta-IN" sz="3200" dirty="0">
                <a:solidFill>
                  <a:srgbClr val="D1D100"/>
                </a:solidFill>
              </a:rPr>
              <a:t>V</a:t>
            </a:r>
            <a:r>
              <a:rPr lang="ta-IN" sz="3200" dirty="0"/>
              <a:t>eliki medvjed  (ime zviježđa)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91671" y="4932687"/>
            <a:ext cx="499491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a-IN" sz="3200" dirty="0">
                <a:solidFill>
                  <a:srgbClr val="D1D100"/>
                </a:solidFill>
              </a:rPr>
              <a:t>M</a:t>
            </a:r>
            <a:r>
              <a:rPr lang="ta-IN" sz="3200" dirty="0"/>
              <a:t>ala kola  (ime zviježđa)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101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7765" y="1135528"/>
            <a:ext cx="8232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3600" dirty="0"/>
              <a:t>U pisanju imena nebeskih tijela primjenjujemo sljedeće pravilo: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67765" y="3245222"/>
            <a:ext cx="82325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3600" dirty="0"/>
              <a:t>Imena nebeskih tijela pišemo </a:t>
            </a:r>
            <a:r>
              <a:rPr lang="ta-IN" sz="3600" dirty="0">
                <a:solidFill>
                  <a:srgbClr val="D1D100"/>
                </a:solidFill>
              </a:rPr>
              <a:t>velikim početnim slovom</a:t>
            </a:r>
            <a:r>
              <a:rPr lang="ta-IN" sz="3600" dirty="0"/>
              <a:t>. </a:t>
            </a:r>
          </a:p>
          <a:p>
            <a:r>
              <a:rPr lang="ta-IN" sz="3600" dirty="0"/>
              <a:t>Ako se ime sastoji od dvije riječi, samo </a:t>
            </a:r>
            <a:r>
              <a:rPr lang="ta-IN" sz="3600" dirty="0">
                <a:solidFill>
                  <a:srgbClr val="D1D100"/>
                </a:solidFill>
              </a:rPr>
              <a:t>prvu riječ </a:t>
            </a:r>
            <a:r>
              <a:rPr lang="ta-IN" sz="3600" dirty="0"/>
              <a:t>pišemo velikim početnim slovom.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6051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2706" y="695073"/>
            <a:ext cx="8075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3600" dirty="0">
                <a:solidFill>
                  <a:srgbClr val="D1D100"/>
                </a:solidFill>
              </a:rPr>
              <a:t>Po čemu se razlikuju napisane riječi? Promisli i objasni.</a:t>
            </a:r>
            <a:endParaRPr lang="en-US" sz="3600" dirty="0">
              <a:solidFill>
                <a:srgbClr val="D1D1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993" y="2296961"/>
            <a:ext cx="32783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a-IN" sz="3200" dirty="0"/>
              <a:t>Mjesec - mjesec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187692" y="2155226"/>
            <a:ext cx="49563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2800" dirty="0"/>
              <a:t>Zamljin satelit – dio godine (siječanj, veljača...)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70026" y="3790627"/>
            <a:ext cx="31857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a-IN" sz="3200" dirty="0"/>
              <a:t>Zemlja - zemlja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70026" y="5436833"/>
            <a:ext cx="40441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2800" dirty="0"/>
              <a:t>Veliki medvjed – veliki medvjed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932950" y="3790627"/>
            <a:ext cx="22790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</a:t>
            </a:r>
            <a:r>
              <a:rPr lang="ta-IN" sz="3200" dirty="0"/>
              <a:t>lanet - tlo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950" y="5436833"/>
            <a:ext cx="38772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a-IN" sz="3200" dirty="0"/>
              <a:t>zviježđe - životinja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754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2588" y="582705"/>
            <a:ext cx="77245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3200" dirty="0"/>
              <a:t>Promotri sljedeće rečenice: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686441"/>
            <a:ext cx="603033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a-IN" sz="2800" dirty="0"/>
              <a:t>Moramo čuvati svoj planet </a:t>
            </a:r>
            <a:r>
              <a:rPr lang="ta-IN" sz="2800" dirty="0">
                <a:solidFill>
                  <a:srgbClr val="D1D100"/>
                </a:solidFill>
              </a:rPr>
              <a:t>Zemlju</a:t>
            </a:r>
            <a:r>
              <a:rPr lang="ta-IN" sz="2800" dirty="0"/>
              <a:t>.</a:t>
            </a:r>
          </a:p>
          <a:p>
            <a:endParaRPr lang="ta-IN" sz="2800" dirty="0"/>
          </a:p>
          <a:p>
            <a:r>
              <a:rPr lang="ta-IN" sz="2800" dirty="0"/>
              <a:t>Lana je posadila cvijet u </a:t>
            </a:r>
            <a:r>
              <a:rPr lang="ta-IN" sz="2800" dirty="0">
                <a:solidFill>
                  <a:srgbClr val="D1D100"/>
                </a:solidFill>
              </a:rPr>
              <a:t>zemlju</a:t>
            </a:r>
            <a:r>
              <a:rPr lang="ta-IN" sz="2800" dirty="0"/>
              <a:t>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077018" y="1476112"/>
            <a:ext cx="70669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a-IN" sz="2800" dirty="0"/>
              <a:t>Magdalena je rođena u </a:t>
            </a:r>
            <a:r>
              <a:rPr lang="ta-IN" sz="2800" dirty="0">
                <a:solidFill>
                  <a:srgbClr val="D1D100"/>
                </a:solidFill>
              </a:rPr>
              <a:t>mjesecu</a:t>
            </a:r>
            <a:r>
              <a:rPr lang="ta-IN" sz="2800" dirty="0"/>
              <a:t> siječnju.</a:t>
            </a:r>
          </a:p>
          <a:p>
            <a:endParaRPr lang="ta-IN" sz="2800" dirty="0"/>
          </a:p>
          <a:p>
            <a:r>
              <a:rPr lang="ta-IN" sz="2800" dirty="0"/>
              <a:t>Niko promatra </a:t>
            </a:r>
            <a:r>
              <a:rPr lang="ta-IN" sz="2800" dirty="0">
                <a:solidFill>
                  <a:srgbClr val="D1D100"/>
                </a:solidFill>
              </a:rPr>
              <a:t>Mjesec</a:t>
            </a:r>
            <a:r>
              <a:rPr lang="ta-IN" sz="2800" dirty="0"/>
              <a:t> teleskopom.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15002" y="5473005"/>
            <a:ext cx="692899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a-IN" sz="2800" dirty="0"/>
              <a:t>Marin čita o zviježđu </a:t>
            </a:r>
            <a:r>
              <a:rPr lang="ta-IN" sz="2800" dirty="0">
                <a:solidFill>
                  <a:srgbClr val="D1D100"/>
                </a:solidFill>
              </a:rPr>
              <a:t>Velikog medvjeda.</a:t>
            </a:r>
          </a:p>
          <a:p>
            <a:endParaRPr lang="ta-IN" sz="2800" dirty="0"/>
          </a:p>
          <a:p>
            <a:r>
              <a:rPr lang="ta-IN" sz="2800" dirty="0"/>
              <a:t>Leona bježi od </a:t>
            </a:r>
            <a:r>
              <a:rPr lang="ta-IN" sz="2800" dirty="0">
                <a:solidFill>
                  <a:srgbClr val="D1D100"/>
                </a:solidFill>
              </a:rPr>
              <a:t>velikog medvjeda</a:t>
            </a:r>
            <a:r>
              <a:rPr lang="ta-IN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780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94" y="179294"/>
            <a:ext cx="3326827" cy="369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97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121</TotalTime>
  <Words>265</Words>
  <Application>Microsoft Office PowerPoint</Application>
  <PresentationFormat>Prikaz na zaslonu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Corbel</vt:lpstr>
      <vt:lpstr>Latha</vt:lpstr>
      <vt:lpstr>Twilight</vt:lpstr>
      <vt:lpstr>PowerPoint prezentacija</vt:lpstr>
      <vt:lpstr>Veliko početno slovo u imenima nebeskih tijela</vt:lpstr>
      <vt:lpstr>PowerPoint prezentacija</vt:lpstr>
      <vt:lpstr>PowerPoint prezentacija</vt:lpstr>
      <vt:lpstr>Ako se ime nebeskog tijela sastoji od dvije riječi, samo prvu riječ pišemo velikim početnim slovom.</vt:lpstr>
      <vt:lpstr>PowerPoint prezentacija</vt:lpstr>
      <vt:lpstr>PowerPoint prezentacija</vt:lpstr>
      <vt:lpstr>PowerPoint prezentacija</vt:lpstr>
      <vt:lpstr>PowerPoint prezentacija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Veliko početno slovo u imenima nebeskih tijela</dc:title>
  <dc:creator>None None</dc:creator>
  <cp:lastModifiedBy> </cp:lastModifiedBy>
  <cp:revision>13</cp:revision>
  <dcterms:created xsi:type="dcterms:W3CDTF">2020-03-24T13:39:17Z</dcterms:created>
  <dcterms:modified xsi:type="dcterms:W3CDTF">2020-04-27T06:02:16Z</dcterms:modified>
</cp:coreProperties>
</file>