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1.png" ContentType="image/png"/>
  <Override PartName="/ppt/media/image8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4c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accent1"/>
          </a:solidFill>
          <a:ln w="126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85000"/>
              </a:lnSpc>
            </a:pPr>
            <a:r>
              <a:rPr b="1" lang="en-US" sz="7200" spc="-1" strike="noStrike" cap="all">
                <a:solidFill>
                  <a:srgbClr val="ffffff"/>
                </a:solidFill>
                <a:latin typeface="Corbel"/>
              </a:rPr>
              <a:t>Kliknite da biste uredili stil naslova matrice</a:t>
            </a:r>
            <a:endParaRPr b="0" lang="en-US" sz="7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252639E-A390-43DA-8706-E073B91F62D3}" type="datetime">
              <a:rPr b="0" lang="hr-HR" sz="1200" spc="-1" strike="noStrike">
                <a:solidFill>
                  <a:srgbClr val="ffffff"/>
                </a:solidFill>
                <a:latin typeface="Corbel"/>
              </a:rPr>
              <a:t>21.04.20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9A8A84-92E7-4B06-A656-E29593197E25}" type="slidenum">
              <a:rPr b="0" lang="hr-HR" sz="1200" spc="-1" strike="noStrike">
                <a:solidFill>
                  <a:srgbClr val="ffffff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1978560" y="3733560"/>
            <a:ext cx="8229600" cy="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Kliknite za uređivanje oblika teksta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e84c22"/>
                </a:solidFill>
                <a:latin typeface="Corbel"/>
              </a:rPr>
              <a:t>Druga razina konture</a:t>
            </a:r>
            <a:endParaRPr b="0" lang="en-US" sz="1800" spc="-1" strike="noStrike">
              <a:solidFill>
                <a:srgbClr val="e84c22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Treća razina konture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Četvrta razina kontura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Peta razina kontura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Šesta razina kontura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Sedma razina konture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4c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e84c22"/>
                </a:solidFill>
                <a:latin typeface="Corbel"/>
              </a:rPr>
              <a:t>Kliknite da biste uredili stil naslova matrice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>
            <a:no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Kliknite da biste uredili matrice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lvl="1" marL="4572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Druga razina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  <a:p>
            <a:pPr lvl="2" marL="7315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1800" spc="-1" strike="noStrike">
                <a:solidFill>
                  <a:srgbClr val="e84c22"/>
                </a:solidFill>
                <a:latin typeface="Corbel"/>
              </a:rPr>
              <a:t>Treća razina</a:t>
            </a:r>
            <a:endParaRPr b="0" lang="en-US" sz="1800" spc="-1" strike="noStrike">
              <a:solidFill>
                <a:srgbClr val="e84c22"/>
              </a:solidFill>
              <a:latin typeface="Corbel"/>
            </a:endParaRPr>
          </a:p>
          <a:p>
            <a:pPr lvl="3" marL="100584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Četvrta razina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  <a:p>
            <a:pPr lvl="4" marL="12801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Peta razina stilove teksta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4306CB4-F00F-4550-87F7-BDF000201133}" type="datetime">
              <a:rPr b="0" lang="hr-HR" sz="1200" spc="-1" strike="noStrike">
                <a:solidFill>
                  <a:srgbClr val="e84c22"/>
                </a:solidFill>
                <a:latin typeface="Corbel"/>
              </a:rPr>
              <a:t>21.04.20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09E35E-440B-456E-AD81-F1BB11FA143D}" type="slidenum">
              <a:rPr b="0" lang="hr-HR" sz="1200" spc="-1" strike="noStrike">
                <a:solidFill>
                  <a:srgbClr val="e84c2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4c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2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2B098EE-3A31-46E2-A453-813B3B379077}" type="datetime">
              <a:rPr b="0" lang="hr-HR" sz="1200" spc="-1" strike="noStrike">
                <a:solidFill>
                  <a:srgbClr val="e84c22"/>
                </a:solidFill>
                <a:latin typeface="Corbel"/>
              </a:rPr>
              <a:t>21.04.20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CA1F55-C9FF-47CB-8A44-4DD870818365}" type="slidenum">
              <a:rPr b="0" lang="hr-HR" sz="1200" spc="-1" strike="noStrike">
                <a:solidFill>
                  <a:srgbClr val="e84c2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orbel"/>
              </a:rPr>
              <a:t>Kliknite za uređivanje oblika naslova teksta</a:t>
            </a:r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Kliknite za uređivanje oblika teksta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e84c22"/>
                </a:solidFill>
                <a:latin typeface="Corbel"/>
              </a:rPr>
              <a:t>Druga razina konture</a:t>
            </a:r>
            <a:endParaRPr b="0" lang="en-US" sz="1800" spc="-1" strike="noStrike">
              <a:solidFill>
                <a:srgbClr val="e84c22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Treća razina konture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e84c22"/>
                </a:solidFill>
                <a:latin typeface="Corbel"/>
              </a:rPr>
              <a:t>Četvrta razina kontura</a:t>
            </a:r>
            <a:endParaRPr b="0" lang="en-US" sz="1600" spc="-1" strike="noStrike">
              <a:solidFill>
                <a:srgbClr val="e84c22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Peta razina kontura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Šesta razina kontura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e84c22"/>
                </a:solidFill>
                <a:latin typeface="Corbel"/>
              </a:rPr>
              <a:t>Sedma razina konture</a:t>
            </a:r>
            <a:endParaRPr b="0" lang="en-US" sz="20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85000"/>
              </a:lnSpc>
            </a:pPr>
            <a:r>
              <a:rPr b="1" lang="en-US" sz="7200" spc="-1" strike="noStrike" cap="all">
                <a:solidFill>
                  <a:srgbClr val="ffffff"/>
                </a:solidFill>
                <a:latin typeface="Century Schoolbook"/>
              </a:rPr>
              <a:t>Mindfulness</a:t>
            </a:r>
            <a:endParaRPr b="0" lang="en-US" sz="7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709640" y="3869640"/>
            <a:ext cx="8767440" cy="138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lika 1" descr=""/>
          <p:cNvPicPr/>
          <p:nvPr/>
        </p:nvPicPr>
        <p:blipFill>
          <a:blip r:embed="rId1"/>
          <a:stretch/>
        </p:blipFill>
        <p:spPr>
          <a:xfrm>
            <a:off x="3138480" y="185760"/>
            <a:ext cx="5914800" cy="648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lika 1" descr=""/>
          <p:cNvPicPr/>
          <p:nvPr/>
        </p:nvPicPr>
        <p:blipFill>
          <a:blip r:embed="rId1"/>
          <a:stretch/>
        </p:blipFill>
        <p:spPr>
          <a:xfrm>
            <a:off x="3410640" y="0"/>
            <a:ext cx="53701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lika 1" descr=""/>
          <p:cNvPicPr/>
          <p:nvPr/>
        </p:nvPicPr>
        <p:blipFill>
          <a:blip r:embed="rId1"/>
          <a:stretch/>
        </p:blipFill>
        <p:spPr>
          <a:xfrm>
            <a:off x="3567240" y="480960"/>
            <a:ext cx="5057280" cy="589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lika 1" descr=""/>
          <p:cNvPicPr/>
          <p:nvPr/>
        </p:nvPicPr>
        <p:blipFill>
          <a:blip r:embed="rId1"/>
          <a:stretch/>
        </p:blipFill>
        <p:spPr>
          <a:xfrm>
            <a:off x="3593160" y="0"/>
            <a:ext cx="50050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143000" y="2057400"/>
            <a:ext cx="98726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e84c22"/>
              </a:buClr>
              <a:buSzPct val="80000"/>
              <a:buFont typeface="Corbel"/>
              <a:buChar char="•"/>
            </a:pP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Više ovakvih zabavnih vježbica možeš pronaći na sljedećoj adresi :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 </a:t>
            </a:r>
            <a:r>
              <a:rPr b="0" lang="en-US" sz="2200" spc="-1" strike="noStrike">
                <a:solidFill>
                  <a:srgbClr val="e84c22"/>
                </a:solidFill>
                <a:latin typeface="Corbel"/>
              </a:rPr>
              <a:t>https://www.poliklinika-djeca.hr/aktualno/novosti/besplatna-brosura-kratke-vjezbe-mindfulnessa-za-djecu-za-prepoznavanje-i-kontrolu-neugodnih-osjecaja-i-ponasanja/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4154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3"/>
          <p:cNvSpPr txBox="1"/>
          <p:nvPr/>
        </p:nvSpPr>
        <p:spPr>
          <a:xfrm>
            <a:off x="441000" y="873360"/>
            <a:ext cx="3272760" cy="522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entury Schoolbook"/>
              </a:rPr>
              <a:t>Što je to mindfulness?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4995000" y="873360"/>
            <a:ext cx="6396480" cy="522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Mindfulness je obraćanje pažnje na ono što je sada, ovdje, u nama ili oko nas. </a:t>
            </a:r>
            <a:endParaRPr b="0" lang="en-US" sz="40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lika 1" descr=""/>
          <p:cNvPicPr/>
          <p:nvPr/>
        </p:nvPicPr>
        <p:blipFill>
          <a:blip r:embed="rId1"/>
          <a:stretch/>
        </p:blipFill>
        <p:spPr>
          <a:xfrm>
            <a:off x="0" y="-9360"/>
            <a:ext cx="12191760" cy="686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0" y="0"/>
            <a:ext cx="4154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Shape 3"/>
          <p:cNvSpPr txBox="1"/>
          <p:nvPr/>
        </p:nvSpPr>
        <p:spPr>
          <a:xfrm>
            <a:off x="441000" y="873360"/>
            <a:ext cx="3272760" cy="522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entury Schoolbook"/>
              </a:rPr>
              <a:t>Što trebam raditi?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4995000" y="873360"/>
            <a:ext cx="6110640" cy="522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Trebaš samo usmjeriti pažnju na jednu stvar, na primjer promatrati okolinu, pokret i pokušati zadržati pažnju na tome. </a:t>
            </a:r>
            <a:endParaRPr b="0" lang="en-US" sz="40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4c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143000" y="609480"/>
            <a:ext cx="6692760" cy="1356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e84c22"/>
                </a:solidFill>
                <a:latin typeface="Century Schoolbook"/>
              </a:rPr>
              <a:t>Što ako mi pažnja odluta?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143000" y="2057400"/>
            <a:ext cx="669276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2200" spc="-1" strike="noStrike">
                <a:solidFill>
                  <a:srgbClr val="e84c22"/>
                </a:solidFill>
                <a:latin typeface="Century Schoolbook"/>
              </a:rPr>
              <a:t>Nema veze! To ne znači da si pogriješio ili da je prestala vježba maindfulnessa. 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2200" spc="-1" strike="noStrike">
                <a:solidFill>
                  <a:srgbClr val="e84c22"/>
                </a:solidFill>
                <a:latin typeface="Century Schoolbook"/>
              </a:rPr>
              <a:t>Primijeti da je pažnja odlutala i pokušaj je vratiti natrag na ono na što si usmjerio pažnju. </a:t>
            </a:r>
            <a:endParaRPr b="0" lang="en-US" sz="2200" spc="-1" strike="noStrike">
              <a:solidFill>
                <a:srgbClr val="e84c22"/>
              </a:solidFill>
              <a:latin typeface="Corbel"/>
            </a:endParaRPr>
          </a:p>
        </p:txBody>
      </p:sp>
      <p:pic>
        <p:nvPicPr>
          <p:cNvPr id="141" name="Slika 4" descr=""/>
          <p:cNvPicPr/>
          <p:nvPr/>
        </p:nvPicPr>
        <p:blipFill>
          <a:blip r:embed="rId1"/>
          <a:srcRect l="24391" t="0" r="18429" b="0"/>
          <a:stretch/>
        </p:blipFill>
        <p:spPr>
          <a:xfrm>
            <a:off x="8310600" y="243720"/>
            <a:ext cx="3646440" cy="637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143000" y="2057400"/>
            <a:ext cx="98726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4000" spc="-1" strike="noStrike">
                <a:solidFill>
                  <a:srgbClr val="e84c22"/>
                </a:solidFill>
                <a:latin typeface="Century Schoolbook"/>
              </a:rPr>
              <a:t>Kada si naučio što je maindfulness, slijedi nekoliko vježbica. </a:t>
            </a:r>
            <a:endParaRPr b="0" lang="en-US" sz="40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b="0" lang="en-US" sz="4000" spc="-1" strike="noStrike">
              <a:solidFill>
                <a:srgbClr val="e84c22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b="0" lang="en-US" sz="4000" spc="-1" strike="noStrike">
                <a:solidFill>
                  <a:srgbClr val="e84c22"/>
                </a:solidFill>
                <a:latin typeface="Century Schoolbook"/>
              </a:rPr>
              <a:t>Zamoli nekog od ukućana da ti pomogne u čitanju i želimo vam odličnu zabavu </a:t>
            </a:r>
            <a:r>
              <a:rPr b="0" lang="en-US" sz="4000" spc="-1" strike="noStrike">
                <a:solidFill>
                  <a:srgbClr val="e84c22"/>
                </a:solidFill>
                <a:latin typeface="Wingdings"/>
              </a:rPr>
              <a:t></a:t>
            </a:r>
            <a:endParaRPr b="0" lang="en-US" sz="4000" spc="-1" strike="noStrike">
              <a:solidFill>
                <a:srgbClr val="e84c22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lika 1" descr=""/>
          <p:cNvPicPr/>
          <p:nvPr/>
        </p:nvPicPr>
        <p:blipFill>
          <a:blip r:embed="rId1"/>
          <a:stretch/>
        </p:blipFill>
        <p:spPr>
          <a:xfrm>
            <a:off x="3446640" y="0"/>
            <a:ext cx="52984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lika 1" descr=""/>
          <p:cNvPicPr/>
          <p:nvPr/>
        </p:nvPicPr>
        <p:blipFill>
          <a:blip r:embed="rId1"/>
          <a:stretch/>
        </p:blipFill>
        <p:spPr>
          <a:xfrm>
            <a:off x="3319560" y="81000"/>
            <a:ext cx="5552640" cy="669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lika 1" descr=""/>
          <p:cNvPicPr/>
          <p:nvPr/>
        </p:nvPicPr>
        <p:blipFill>
          <a:blip r:embed="rId1"/>
          <a:stretch/>
        </p:blipFill>
        <p:spPr>
          <a:xfrm>
            <a:off x="3441600" y="0"/>
            <a:ext cx="53089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1504</TotalTime>
  <Application>LibreOffice/6.2.5.2$Windows_X86_64 LibreOffice_project/1ec314fa52f458adc18c4f025c545a4e8b22c159</Application>
  <Words>140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2020-04-01T10:53:20Z</dcterms:created>
  <dc:creator>Mirjana Peretin</dc:creator>
  <dc:description/>
  <dc:language>hr-HR</dc:language>
  <cp:lastModifiedBy>Mirjana Peretin</cp:lastModifiedBy>
  <dcterms:modified xsi:type="dcterms:W3CDTF">2020-04-02T11:59:54Z</dcterms:modified>
  <cp:revision>9</cp:revision>
  <dc:subject/>
  <dc:title>Mindfulness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