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51.png" ContentType="image/png"/>
  <Override PartName="/ppt/media/image9.jpeg" ContentType="image/jpeg"/>
  <Override PartName="/ppt/media/image1.jpeg" ContentType="image/jpeg"/>
  <Override PartName="/ppt/media/image23.jpeg" ContentType="image/jpeg"/>
  <Override PartName="/ppt/media/image8.png" ContentType="image/png"/>
  <Override PartName="/ppt/media/image54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31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4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4.png" ContentType="image/png"/>
  <Override PartName="/ppt/media/image36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28.jpeg" ContentType="image/jpeg"/>
  <Override PartName="/ppt/media/image29.jpeg" ContentType="image/jpeg"/>
  <Override PartName="/ppt/media/image30.jpeg" ContentType="image/jpeg"/>
  <Override PartName="/ppt/media/image52.png" ContentType="image/png"/>
  <Override PartName="/ppt/media/image32.jpeg" ContentType="image/jpeg"/>
  <Override PartName="/ppt/media/image48.jpeg" ContentType="image/jpeg"/>
  <Override PartName="/ppt/media/image33.png" ContentType="image/png"/>
  <Override PartName="/ppt/media/image34.png" ContentType="image/png"/>
  <Override PartName="/ppt/media/image37.jpeg" ContentType="image/jpeg"/>
  <Override PartName="/ppt/media/image35.png" ContentType="image/png"/>
  <Override PartName="/ppt/media/image45.png" ContentType="image/png"/>
  <Override PartName="/ppt/media/image38.jpeg" ContentType="image/jpeg"/>
  <Override PartName="/ppt/media/image39.png" ContentType="image/png"/>
  <Override PartName="/ppt/media/image40.png" ContentType="image/png"/>
  <Override PartName="/ppt/media/image41.jpeg" ContentType="image/jpeg"/>
  <Override PartName="/ppt/media/image42.png" ContentType="image/png"/>
  <Override PartName="/ppt/media/image43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50.png" ContentType="image/png"/>
  <Override PartName="/ppt/media/image53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00759-A6C7-4199-9042-2C774E4313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EFB8C865-F4E6-4A1A-811E-49D34A63E2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NIZINSKI KRAJ</a:t>
          </a:r>
        </a:p>
      </dgm:t>
    </dgm:pt>
    <dgm:pt modelId="{5B7F4C05-3F79-4A13-BB35-B4B1ACAD4907}" type="parTrans" cxnId="{1B4D2722-7974-40CA-B512-EA7BC468B03E}">
      <dgm:prSet/>
      <dgm:spPr/>
    </dgm:pt>
    <dgm:pt modelId="{85BB8976-AD0B-40FD-A6B3-08C1453062A7}" type="sibTrans" cxnId="{1B4D2722-7974-40CA-B512-EA7BC468B03E}">
      <dgm:prSet/>
      <dgm:spPr/>
    </dgm:pt>
    <dgm:pt modelId="{A685B2C6-F52E-42FD-8542-358EAD7DD9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Sava-Posavina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Drava – Podravina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Dunav - Podunavlje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Mura- Međimurje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Ilova - Poilovlje</a:t>
          </a:r>
        </a:p>
      </dgm:t>
    </dgm:pt>
    <dgm:pt modelId="{108317AC-6564-493F-9D8B-D118C1474F6C}" type="parTrans" cxnId="{B8E19254-AC6B-4DC8-A972-9AE5FF1CECCF}">
      <dgm:prSet/>
      <dgm:spPr/>
      <dgm:t>
        <a:bodyPr/>
        <a:lstStyle/>
        <a:p>
          <a:endParaRPr lang="hr-HR"/>
        </a:p>
      </dgm:t>
    </dgm:pt>
    <dgm:pt modelId="{E5ADAC58-363D-4D94-9F8E-27957B8FB6FC}" type="sibTrans" cxnId="{B8E19254-AC6B-4DC8-A972-9AE5FF1CECCF}">
      <dgm:prSet/>
      <dgm:spPr/>
    </dgm:pt>
    <dgm:pt modelId="{374493A3-D4DB-4BB1-855A-4CAB6E5BD8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Baranja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istočna Slavonija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Srijem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Požeška kotlina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središnja Hrvatske</a:t>
          </a:r>
        </a:p>
      </dgm:t>
    </dgm:pt>
    <dgm:pt modelId="{51BE6A4E-9191-458B-9D5C-185B39920BE0}" type="parTrans" cxnId="{3CB9EA04-AA83-44D4-A35D-D300D6E48B46}">
      <dgm:prSet/>
      <dgm:spPr/>
      <dgm:t>
        <a:bodyPr/>
        <a:lstStyle/>
        <a:p>
          <a:endParaRPr lang="hr-HR"/>
        </a:p>
      </dgm:t>
    </dgm:pt>
    <dgm:pt modelId="{0ECBC131-1089-47EA-83EC-E78042BA6310}" type="sibTrans" cxnId="{3CB9EA04-AA83-44D4-A35D-D300D6E48B46}">
      <dgm:prSet/>
      <dgm:spPr/>
    </dgm:pt>
    <dgm:pt modelId="{D99C6C61-482C-4CCD-9879-BDB2D68AB0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parkovi prirode: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Kopački rit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Lonjsko polje</a:t>
          </a:r>
        </a:p>
      </dgm:t>
    </dgm:pt>
    <dgm:pt modelId="{F395837A-E558-43F6-A1A4-104C419D90C4}" type="parTrans" cxnId="{E55AA635-9CFC-4ED1-9D42-E1FC1F973903}">
      <dgm:prSet/>
      <dgm:spPr/>
      <dgm:t>
        <a:bodyPr/>
        <a:lstStyle/>
        <a:p>
          <a:endParaRPr lang="hr-HR"/>
        </a:p>
      </dgm:t>
    </dgm:pt>
    <dgm:pt modelId="{5B4ECEF8-76C5-4BC2-8081-FEDB3E40466B}" type="sibTrans" cxnId="{E55AA635-9CFC-4ED1-9D42-E1FC1F973903}">
      <dgm:prSet/>
      <dgm:spPr/>
    </dgm:pt>
    <dgm:pt modelId="{FCE09305-A819-4163-A9D5-4D4EDE537A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umjereno topla klima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topla ljeta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hladne zime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dosta kiše</a:t>
          </a:r>
        </a:p>
      </dgm:t>
    </dgm:pt>
    <dgm:pt modelId="{C1FE4170-2712-469F-8025-067CBFCC92FC}" type="parTrans" cxnId="{AE57A46C-71F6-4CBA-9CBC-2E8AC54D39DA}">
      <dgm:prSet/>
      <dgm:spPr/>
      <dgm:t>
        <a:bodyPr/>
        <a:lstStyle/>
        <a:p>
          <a:endParaRPr lang="hr-HR"/>
        </a:p>
      </dgm:t>
    </dgm:pt>
    <dgm:pt modelId="{20126CD5-3022-4873-952C-1CFBA4736F36}" type="sibTrans" cxnId="{AE57A46C-71F6-4CBA-9CBC-2E8AC54D39DA}">
      <dgm:prSet/>
      <dgm:spPr/>
    </dgm:pt>
    <dgm:pt modelId="{8D5C2B56-0A34-4E9C-8211-0C58877B5E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hrastove šume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plodno tlo-crnica</a:t>
          </a:r>
        </a:p>
      </dgm:t>
    </dgm:pt>
    <dgm:pt modelId="{59465A05-FB16-4FCA-B54B-61547F76EBED}" type="parTrans" cxnId="{D8E3EA50-5283-4DB6-800D-5B3190B446FC}">
      <dgm:prSet/>
      <dgm:spPr/>
      <dgm:t>
        <a:bodyPr/>
        <a:lstStyle/>
        <a:p>
          <a:endParaRPr lang="hr-HR"/>
        </a:p>
      </dgm:t>
    </dgm:pt>
    <dgm:pt modelId="{CC1B4938-1032-42CB-A7C4-02A3B725E0B0}" type="sibTrans" cxnId="{D8E3EA50-5283-4DB6-800D-5B3190B446FC}">
      <dgm:prSet/>
      <dgm:spPr/>
    </dgm:pt>
    <dgm:pt modelId="{DAE477D1-F6A7-470C-895C-AEBB71DF2056}" type="pres">
      <dgm:prSet presAssocID="{CA700759-A6C7-4199-9042-2C774E4313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81B5B8-45A6-4A82-A297-789B1319D354}" type="pres">
      <dgm:prSet presAssocID="{EFB8C865-F4E6-4A1A-811E-49D34A63E2BD}" presName="centerShape" presStyleLbl="node0" presStyleIdx="0" presStyleCnt="1"/>
      <dgm:spPr/>
      <dgm:t>
        <a:bodyPr/>
        <a:lstStyle/>
        <a:p>
          <a:endParaRPr lang="hr-HR"/>
        </a:p>
      </dgm:t>
    </dgm:pt>
    <dgm:pt modelId="{F1FA3264-8F7B-414C-ABF1-FA73F66B0CE0}" type="pres">
      <dgm:prSet presAssocID="{108317AC-6564-493F-9D8B-D118C1474F6C}" presName="Name9" presStyleLbl="parChTrans1D2" presStyleIdx="0" presStyleCnt="5"/>
      <dgm:spPr/>
      <dgm:t>
        <a:bodyPr/>
        <a:lstStyle/>
        <a:p>
          <a:endParaRPr lang="hr-HR"/>
        </a:p>
      </dgm:t>
    </dgm:pt>
    <dgm:pt modelId="{CDBA0E28-D0F0-4177-9480-1D1C8C9FB7D7}" type="pres">
      <dgm:prSet presAssocID="{108317AC-6564-493F-9D8B-D118C1474F6C}" presName="connTx" presStyleLbl="parChTrans1D2" presStyleIdx="0" presStyleCnt="5"/>
      <dgm:spPr/>
      <dgm:t>
        <a:bodyPr/>
        <a:lstStyle/>
        <a:p>
          <a:endParaRPr lang="hr-HR"/>
        </a:p>
      </dgm:t>
    </dgm:pt>
    <dgm:pt modelId="{5406F1DB-86AB-4F5C-B20D-3C2C84ED820C}" type="pres">
      <dgm:prSet presAssocID="{A685B2C6-F52E-42FD-8542-358EAD7DD9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9C1472-B2FD-49A1-931C-2CFF7C22B5DB}" type="pres">
      <dgm:prSet presAssocID="{51BE6A4E-9191-458B-9D5C-185B39920BE0}" presName="Name9" presStyleLbl="parChTrans1D2" presStyleIdx="1" presStyleCnt="5"/>
      <dgm:spPr/>
      <dgm:t>
        <a:bodyPr/>
        <a:lstStyle/>
        <a:p>
          <a:endParaRPr lang="hr-HR"/>
        </a:p>
      </dgm:t>
    </dgm:pt>
    <dgm:pt modelId="{B3D0CB28-9505-49BE-85A5-BF4801238D87}" type="pres">
      <dgm:prSet presAssocID="{51BE6A4E-9191-458B-9D5C-185B39920BE0}" presName="connTx" presStyleLbl="parChTrans1D2" presStyleIdx="1" presStyleCnt="5"/>
      <dgm:spPr/>
      <dgm:t>
        <a:bodyPr/>
        <a:lstStyle/>
        <a:p>
          <a:endParaRPr lang="hr-HR"/>
        </a:p>
      </dgm:t>
    </dgm:pt>
    <dgm:pt modelId="{B78698D2-CE5E-4550-A860-759D4936B294}" type="pres">
      <dgm:prSet presAssocID="{374493A3-D4DB-4BB1-855A-4CAB6E5BD8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C1C3FF-39E0-46D2-903C-1A2603FC1B52}" type="pres">
      <dgm:prSet presAssocID="{F395837A-E558-43F6-A1A4-104C419D90C4}" presName="Name9" presStyleLbl="parChTrans1D2" presStyleIdx="2" presStyleCnt="5"/>
      <dgm:spPr/>
      <dgm:t>
        <a:bodyPr/>
        <a:lstStyle/>
        <a:p>
          <a:endParaRPr lang="hr-HR"/>
        </a:p>
      </dgm:t>
    </dgm:pt>
    <dgm:pt modelId="{EE6EF95A-DC21-4310-8B4A-AC38598EECC9}" type="pres">
      <dgm:prSet presAssocID="{F395837A-E558-43F6-A1A4-104C419D90C4}" presName="connTx" presStyleLbl="parChTrans1D2" presStyleIdx="2" presStyleCnt="5"/>
      <dgm:spPr/>
      <dgm:t>
        <a:bodyPr/>
        <a:lstStyle/>
        <a:p>
          <a:endParaRPr lang="hr-HR"/>
        </a:p>
      </dgm:t>
    </dgm:pt>
    <dgm:pt modelId="{AA090C3E-BD59-41F7-9256-8CBDF30143B6}" type="pres">
      <dgm:prSet presAssocID="{D99C6C61-482C-4CCD-9879-BDB2D68AB0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4DF6D5-0A80-416D-81F7-71526931570C}" type="pres">
      <dgm:prSet presAssocID="{C1FE4170-2712-469F-8025-067CBFCC92FC}" presName="Name9" presStyleLbl="parChTrans1D2" presStyleIdx="3" presStyleCnt="5"/>
      <dgm:spPr/>
      <dgm:t>
        <a:bodyPr/>
        <a:lstStyle/>
        <a:p>
          <a:endParaRPr lang="hr-HR"/>
        </a:p>
      </dgm:t>
    </dgm:pt>
    <dgm:pt modelId="{33906F41-EEBA-4031-90BF-46610A4C1CC4}" type="pres">
      <dgm:prSet presAssocID="{C1FE4170-2712-469F-8025-067CBFCC92FC}" presName="connTx" presStyleLbl="parChTrans1D2" presStyleIdx="3" presStyleCnt="5"/>
      <dgm:spPr/>
      <dgm:t>
        <a:bodyPr/>
        <a:lstStyle/>
        <a:p>
          <a:endParaRPr lang="hr-HR"/>
        </a:p>
      </dgm:t>
    </dgm:pt>
    <dgm:pt modelId="{5F76F2A6-8FE8-4AD9-85B4-020E0887C71D}" type="pres">
      <dgm:prSet presAssocID="{FCE09305-A819-4163-A9D5-4D4EDE537A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C0DB69-EF0E-457A-9A37-CF0C31FFF20A}" type="pres">
      <dgm:prSet presAssocID="{59465A05-FB16-4FCA-B54B-61547F76EBED}" presName="Name9" presStyleLbl="parChTrans1D2" presStyleIdx="4" presStyleCnt="5"/>
      <dgm:spPr/>
      <dgm:t>
        <a:bodyPr/>
        <a:lstStyle/>
        <a:p>
          <a:endParaRPr lang="hr-HR"/>
        </a:p>
      </dgm:t>
    </dgm:pt>
    <dgm:pt modelId="{457D0EDC-249C-46E0-A6FD-8543A73B4A93}" type="pres">
      <dgm:prSet presAssocID="{59465A05-FB16-4FCA-B54B-61547F76EBED}" presName="connTx" presStyleLbl="parChTrans1D2" presStyleIdx="4" presStyleCnt="5"/>
      <dgm:spPr/>
      <dgm:t>
        <a:bodyPr/>
        <a:lstStyle/>
        <a:p>
          <a:endParaRPr lang="hr-HR"/>
        </a:p>
      </dgm:t>
    </dgm:pt>
    <dgm:pt modelId="{B70A7906-2853-4523-BE5D-36858185EC33}" type="pres">
      <dgm:prSet presAssocID="{8D5C2B56-0A34-4E9C-8211-0C58877B5E9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B4CBDC1-6083-44E5-93A7-EF4AF07266B5}" type="presOf" srcId="{F395837A-E558-43F6-A1A4-104C419D90C4}" destId="{B0C1C3FF-39E0-46D2-903C-1A2603FC1B52}" srcOrd="0" destOrd="0" presId="urn:microsoft.com/office/officeart/2005/8/layout/radial1"/>
    <dgm:cxn modelId="{1B4D2722-7974-40CA-B512-EA7BC468B03E}" srcId="{CA700759-A6C7-4199-9042-2C774E431360}" destId="{EFB8C865-F4E6-4A1A-811E-49D34A63E2BD}" srcOrd="0" destOrd="0" parTransId="{5B7F4C05-3F79-4A13-BB35-B4B1ACAD4907}" sibTransId="{85BB8976-AD0B-40FD-A6B3-08C1453062A7}"/>
    <dgm:cxn modelId="{3CB9EA04-AA83-44D4-A35D-D300D6E48B46}" srcId="{EFB8C865-F4E6-4A1A-811E-49D34A63E2BD}" destId="{374493A3-D4DB-4BB1-855A-4CAB6E5BD8CB}" srcOrd="1" destOrd="0" parTransId="{51BE6A4E-9191-458B-9D5C-185B39920BE0}" sibTransId="{0ECBC131-1089-47EA-83EC-E78042BA6310}"/>
    <dgm:cxn modelId="{74FFC1DC-2CA1-410C-A202-CAECDF22B384}" type="presOf" srcId="{F395837A-E558-43F6-A1A4-104C419D90C4}" destId="{EE6EF95A-DC21-4310-8B4A-AC38598EECC9}" srcOrd="1" destOrd="0" presId="urn:microsoft.com/office/officeart/2005/8/layout/radial1"/>
    <dgm:cxn modelId="{0FCE305C-8700-4798-AC6C-A17688154595}" type="presOf" srcId="{D99C6C61-482C-4CCD-9879-BDB2D68AB063}" destId="{AA090C3E-BD59-41F7-9256-8CBDF30143B6}" srcOrd="0" destOrd="0" presId="urn:microsoft.com/office/officeart/2005/8/layout/radial1"/>
    <dgm:cxn modelId="{E55AA635-9CFC-4ED1-9D42-E1FC1F973903}" srcId="{EFB8C865-F4E6-4A1A-811E-49D34A63E2BD}" destId="{D99C6C61-482C-4CCD-9879-BDB2D68AB063}" srcOrd="2" destOrd="0" parTransId="{F395837A-E558-43F6-A1A4-104C419D90C4}" sibTransId="{5B4ECEF8-76C5-4BC2-8081-FEDB3E40466B}"/>
    <dgm:cxn modelId="{71542637-21EC-47E3-BD56-A5DD7C9B2912}" type="presOf" srcId="{FCE09305-A819-4163-A9D5-4D4EDE537A1F}" destId="{5F76F2A6-8FE8-4AD9-85B4-020E0887C71D}" srcOrd="0" destOrd="0" presId="urn:microsoft.com/office/officeart/2005/8/layout/radial1"/>
    <dgm:cxn modelId="{CF24A32F-6CDA-4AAD-A160-554E52CA553C}" type="presOf" srcId="{A685B2C6-F52E-42FD-8542-358EAD7DD9E8}" destId="{5406F1DB-86AB-4F5C-B20D-3C2C84ED820C}" srcOrd="0" destOrd="0" presId="urn:microsoft.com/office/officeart/2005/8/layout/radial1"/>
    <dgm:cxn modelId="{122EB322-8721-4671-BB07-DA012027448D}" type="presOf" srcId="{C1FE4170-2712-469F-8025-067CBFCC92FC}" destId="{704DF6D5-0A80-416D-81F7-71526931570C}" srcOrd="0" destOrd="0" presId="urn:microsoft.com/office/officeart/2005/8/layout/radial1"/>
    <dgm:cxn modelId="{E622AE63-F0BC-48B7-BC3E-657E6EDEE25B}" type="presOf" srcId="{CA700759-A6C7-4199-9042-2C774E431360}" destId="{DAE477D1-F6A7-470C-895C-AEBB71DF2056}" srcOrd="0" destOrd="0" presId="urn:microsoft.com/office/officeart/2005/8/layout/radial1"/>
    <dgm:cxn modelId="{AE57A46C-71F6-4CBA-9CBC-2E8AC54D39DA}" srcId="{EFB8C865-F4E6-4A1A-811E-49D34A63E2BD}" destId="{FCE09305-A819-4163-A9D5-4D4EDE537A1F}" srcOrd="3" destOrd="0" parTransId="{C1FE4170-2712-469F-8025-067CBFCC92FC}" sibTransId="{20126CD5-3022-4873-952C-1CFBA4736F36}"/>
    <dgm:cxn modelId="{F04493F9-30E1-4D95-BFF5-680E461C1453}" type="presOf" srcId="{C1FE4170-2712-469F-8025-067CBFCC92FC}" destId="{33906F41-EEBA-4031-90BF-46610A4C1CC4}" srcOrd="1" destOrd="0" presId="urn:microsoft.com/office/officeart/2005/8/layout/radial1"/>
    <dgm:cxn modelId="{6BCA9AD4-8B8A-4035-A425-D2004C7B22FC}" type="presOf" srcId="{108317AC-6564-493F-9D8B-D118C1474F6C}" destId="{F1FA3264-8F7B-414C-ABF1-FA73F66B0CE0}" srcOrd="0" destOrd="0" presId="urn:microsoft.com/office/officeart/2005/8/layout/radial1"/>
    <dgm:cxn modelId="{B6687B19-F779-4ED1-9B80-6BC361108D2D}" type="presOf" srcId="{8D5C2B56-0A34-4E9C-8211-0C58877B5E90}" destId="{B70A7906-2853-4523-BE5D-36858185EC33}" srcOrd="0" destOrd="0" presId="urn:microsoft.com/office/officeart/2005/8/layout/radial1"/>
    <dgm:cxn modelId="{1BC8C690-4279-4A9A-863D-3652CD30EA38}" type="presOf" srcId="{59465A05-FB16-4FCA-B54B-61547F76EBED}" destId="{CDC0DB69-EF0E-457A-9A37-CF0C31FFF20A}" srcOrd="0" destOrd="0" presId="urn:microsoft.com/office/officeart/2005/8/layout/radial1"/>
    <dgm:cxn modelId="{BCE39EAB-CAEE-4CC3-BFB5-5B4DDA684E46}" type="presOf" srcId="{EFB8C865-F4E6-4A1A-811E-49D34A63E2BD}" destId="{6E81B5B8-45A6-4A82-A297-789B1319D354}" srcOrd="0" destOrd="0" presId="urn:microsoft.com/office/officeart/2005/8/layout/radial1"/>
    <dgm:cxn modelId="{C9263689-A477-4DB3-9B43-07BAF8E63A24}" type="presOf" srcId="{51BE6A4E-9191-458B-9D5C-185B39920BE0}" destId="{219C1472-B2FD-49A1-931C-2CFF7C22B5DB}" srcOrd="0" destOrd="0" presId="urn:microsoft.com/office/officeart/2005/8/layout/radial1"/>
    <dgm:cxn modelId="{B8E19254-AC6B-4DC8-A972-9AE5FF1CECCF}" srcId="{EFB8C865-F4E6-4A1A-811E-49D34A63E2BD}" destId="{A685B2C6-F52E-42FD-8542-358EAD7DD9E8}" srcOrd="0" destOrd="0" parTransId="{108317AC-6564-493F-9D8B-D118C1474F6C}" sibTransId="{E5ADAC58-363D-4D94-9F8E-27957B8FB6FC}"/>
    <dgm:cxn modelId="{D8E3EA50-5283-4DB6-800D-5B3190B446FC}" srcId="{EFB8C865-F4E6-4A1A-811E-49D34A63E2BD}" destId="{8D5C2B56-0A34-4E9C-8211-0C58877B5E90}" srcOrd="4" destOrd="0" parTransId="{59465A05-FB16-4FCA-B54B-61547F76EBED}" sibTransId="{CC1B4938-1032-42CB-A7C4-02A3B725E0B0}"/>
    <dgm:cxn modelId="{4585F9D5-E7D7-44E3-ADF8-9BC88C1DA97E}" type="presOf" srcId="{108317AC-6564-493F-9D8B-D118C1474F6C}" destId="{CDBA0E28-D0F0-4177-9480-1D1C8C9FB7D7}" srcOrd="1" destOrd="0" presId="urn:microsoft.com/office/officeart/2005/8/layout/radial1"/>
    <dgm:cxn modelId="{986F7FCD-4CA1-431F-876F-7DE325B9B403}" type="presOf" srcId="{51BE6A4E-9191-458B-9D5C-185B39920BE0}" destId="{B3D0CB28-9505-49BE-85A5-BF4801238D87}" srcOrd="1" destOrd="0" presId="urn:microsoft.com/office/officeart/2005/8/layout/radial1"/>
    <dgm:cxn modelId="{CF057CF8-0D9A-4376-A644-5254078F0119}" type="presOf" srcId="{59465A05-FB16-4FCA-B54B-61547F76EBED}" destId="{457D0EDC-249C-46E0-A6FD-8543A73B4A93}" srcOrd="1" destOrd="0" presId="urn:microsoft.com/office/officeart/2005/8/layout/radial1"/>
    <dgm:cxn modelId="{DA295DAE-F95C-455D-9043-6E9AD2AF39FB}" type="presOf" srcId="{374493A3-D4DB-4BB1-855A-4CAB6E5BD8CB}" destId="{B78698D2-CE5E-4550-A860-759D4936B294}" srcOrd="0" destOrd="0" presId="urn:microsoft.com/office/officeart/2005/8/layout/radial1"/>
    <dgm:cxn modelId="{2D1ED46C-8731-4827-80AC-A18BBD4F6E79}" type="presParOf" srcId="{DAE477D1-F6A7-470C-895C-AEBB71DF2056}" destId="{6E81B5B8-45A6-4A82-A297-789B1319D354}" srcOrd="0" destOrd="0" presId="urn:microsoft.com/office/officeart/2005/8/layout/radial1"/>
    <dgm:cxn modelId="{0E063241-6B2C-474A-B612-B31970763789}" type="presParOf" srcId="{DAE477D1-F6A7-470C-895C-AEBB71DF2056}" destId="{F1FA3264-8F7B-414C-ABF1-FA73F66B0CE0}" srcOrd="1" destOrd="0" presId="urn:microsoft.com/office/officeart/2005/8/layout/radial1"/>
    <dgm:cxn modelId="{4FA704F1-74F3-4695-ACED-6CAA3693797A}" type="presParOf" srcId="{F1FA3264-8F7B-414C-ABF1-FA73F66B0CE0}" destId="{CDBA0E28-D0F0-4177-9480-1D1C8C9FB7D7}" srcOrd="0" destOrd="0" presId="urn:microsoft.com/office/officeart/2005/8/layout/radial1"/>
    <dgm:cxn modelId="{15D82612-2C5B-4DB2-A7D9-2CBC5973FCDD}" type="presParOf" srcId="{DAE477D1-F6A7-470C-895C-AEBB71DF2056}" destId="{5406F1DB-86AB-4F5C-B20D-3C2C84ED820C}" srcOrd="2" destOrd="0" presId="urn:microsoft.com/office/officeart/2005/8/layout/radial1"/>
    <dgm:cxn modelId="{4CFE1D26-5EC5-4496-A051-5E8950C8EC18}" type="presParOf" srcId="{DAE477D1-F6A7-470C-895C-AEBB71DF2056}" destId="{219C1472-B2FD-49A1-931C-2CFF7C22B5DB}" srcOrd="3" destOrd="0" presId="urn:microsoft.com/office/officeart/2005/8/layout/radial1"/>
    <dgm:cxn modelId="{B64A0064-E243-4FC7-9B0A-DA23EC8B89A2}" type="presParOf" srcId="{219C1472-B2FD-49A1-931C-2CFF7C22B5DB}" destId="{B3D0CB28-9505-49BE-85A5-BF4801238D87}" srcOrd="0" destOrd="0" presId="urn:microsoft.com/office/officeart/2005/8/layout/radial1"/>
    <dgm:cxn modelId="{9A37C35E-BF2C-4C56-958C-D77396253B3E}" type="presParOf" srcId="{DAE477D1-F6A7-470C-895C-AEBB71DF2056}" destId="{B78698D2-CE5E-4550-A860-759D4936B294}" srcOrd="4" destOrd="0" presId="urn:microsoft.com/office/officeart/2005/8/layout/radial1"/>
    <dgm:cxn modelId="{8FE000E1-7513-407D-BBE1-CD396CF22F4A}" type="presParOf" srcId="{DAE477D1-F6A7-470C-895C-AEBB71DF2056}" destId="{B0C1C3FF-39E0-46D2-903C-1A2603FC1B52}" srcOrd="5" destOrd="0" presId="urn:microsoft.com/office/officeart/2005/8/layout/radial1"/>
    <dgm:cxn modelId="{3932B825-4A15-4FE9-8807-09367A75E255}" type="presParOf" srcId="{B0C1C3FF-39E0-46D2-903C-1A2603FC1B52}" destId="{EE6EF95A-DC21-4310-8B4A-AC38598EECC9}" srcOrd="0" destOrd="0" presId="urn:microsoft.com/office/officeart/2005/8/layout/radial1"/>
    <dgm:cxn modelId="{316D3118-5E94-4C94-9E23-6D5A0C86B7AC}" type="presParOf" srcId="{DAE477D1-F6A7-470C-895C-AEBB71DF2056}" destId="{AA090C3E-BD59-41F7-9256-8CBDF30143B6}" srcOrd="6" destOrd="0" presId="urn:microsoft.com/office/officeart/2005/8/layout/radial1"/>
    <dgm:cxn modelId="{0B33F36D-8C89-47BA-8B6A-353FCB590BE3}" type="presParOf" srcId="{DAE477D1-F6A7-470C-895C-AEBB71DF2056}" destId="{704DF6D5-0A80-416D-81F7-71526931570C}" srcOrd="7" destOrd="0" presId="urn:microsoft.com/office/officeart/2005/8/layout/radial1"/>
    <dgm:cxn modelId="{29D3190C-4FB2-49BE-98AC-28D323668E78}" type="presParOf" srcId="{704DF6D5-0A80-416D-81F7-71526931570C}" destId="{33906F41-EEBA-4031-90BF-46610A4C1CC4}" srcOrd="0" destOrd="0" presId="urn:microsoft.com/office/officeart/2005/8/layout/radial1"/>
    <dgm:cxn modelId="{438C8FE8-C379-46B2-A8C5-B64C133CCE46}" type="presParOf" srcId="{DAE477D1-F6A7-470C-895C-AEBB71DF2056}" destId="{5F76F2A6-8FE8-4AD9-85B4-020E0887C71D}" srcOrd="8" destOrd="0" presId="urn:microsoft.com/office/officeart/2005/8/layout/radial1"/>
    <dgm:cxn modelId="{ADF90786-5997-4E70-A7B3-9EDBD1D2B05C}" type="presParOf" srcId="{DAE477D1-F6A7-470C-895C-AEBB71DF2056}" destId="{CDC0DB69-EF0E-457A-9A37-CF0C31FFF20A}" srcOrd="9" destOrd="0" presId="urn:microsoft.com/office/officeart/2005/8/layout/radial1"/>
    <dgm:cxn modelId="{17FCF081-47EF-4C55-9941-ACB6EE4E10AB}" type="presParOf" srcId="{CDC0DB69-EF0E-457A-9A37-CF0C31FFF20A}" destId="{457D0EDC-249C-46E0-A6FD-8543A73B4A93}" srcOrd="0" destOrd="0" presId="urn:microsoft.com/office/officeart/2005/8/layout/radial1"/>
    <dgm:cxn modelId="{80726C82-9182-45C3-97DC-5CDB31293C03}" type="presParOf" srcId="{DAE477D1-F6A7-470C-895C-AEBB71DF2056}" destId="{B70A7906-2853-4523-BE5D-36858185EC3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B5B8-45A6-4A82-A297-789B1319D354}">
      <dsp:nvSpPr>
        <dsp:cNvPr id="0" name=""/>
        <dsp:cNvSpPr/>
      </dsp:nvSpPr>
      <dsp:spPr>
        <a:xfrm>
          <a:off x="3557538" y="2666698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2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NIZINSKI KRAJ</a:t>
          </a:r>
        </a:p>
      </dsp:txBody>
      <dsp:txXfrm>
        <a:off x="3854667" y="2963827"/>
        <a:ext cx="1434664" cy="1434664"/>
      </dsp:txXfrm>
    </dsp:sp>
    <dsp:sp modelId="{F1FA3264-8F7B-414C-ABF1-FA73F66B0CE0}">
      <dsp:nvSpPr>
        <dsp:cNvPr id="0" name=""/>
        <dsp:cNvSpPr/>
      </dsp:nvSpPr>
      <dsp:spPr>
        <a:xfrm rot="16200000">
          <a:off x="4266135" y="2340864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556706" y="2345540"/>
        <a:ext cx="30586" cy="30586"/>
      </dsp:txXfrm>
    </dsp:sp>
    <dsp:sp modelId="{5406F1DB-86AB-4F5C-B20D-3C2C84ED820C}">
      <dsp:nvSpPr>
        <dsp:cNvPr id="0" name=""/>
        <dsp:cNvSpPr/>
      </dsp:nvSpPr>
      <dsp:spPr>
        <a:xfrm>
          <a:off x="3557538" y="26046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Sava-Posavina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Drava – Podravina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Dunav - Podunavlje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Mura- Međimurje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Ilova - Poilovlje</a:t>
          </a:r>
        </a:p>
      </dsp:txBody>
      <dsp:txXfrm>
        <a:off x="3854667" y="323175"/>
        <a:ext cx="1434664" cy="1434664"/>
      </dsp:txXfrm>
    </dsp:sp>
    <dsp:sp modelId="{219C1472-B2FD-49A1-931C-2CFF7C22B5DB}">
      <dsp:nvSpPr>
        <dsp:cNvPr id="0" name=""/>
        <dsp:cNvSpPr/>
      </dsp:nvSpPr>
      <dsp:spPr>
        <a:xfrm rot="20520000">
          <a:off x="5521839" y="325318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812411" y="3257863"/>
        <a:ext cx="30586" cy="30586"/>
      </dsp:txXfrm>
    </dsp:sp>
    <dsp:sp modelId="{B78698D2-CE5E-4550-A860-759D4936B294}">
      <dsp:nvSpPr>
        <dsp:cNvPr id="0" name=""/>
        <dsp:cNvSpPr/>
      </dsp:nvSpPr>
      <dsp:spPr>
        <a:xfrm>
          <a:off x="6068947" y="1850692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Baranja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istočna Slavonija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Srijem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Požeška kotlina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središnja Hrvatske</a:t>
          </a:r>
        </a:p>
      </dsp:txBody>
      <dsp:txXfrm>
        <a:off x="6366076" y="2147821"/>
        <a:ext cx="1434664" cy="1434664"/>
      </dsp:txXfrm>
    </dsp:sp>
    <dsp:sp modelId="{B0C1C3FF-39E0-46D2-903C-1A2603FC1B52}">
      <dsp:nvSpPr>
        <dsp:cNvPr id="0" name=""/>
        <dsp:cNvSpPr/>
      </dsp:nvSpPr>
      <dsp:spPr>
        <a:xfrm rot="3240000">
          <a:off x="5042203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332774" y="4734032"/>
        <a:ext cx="30586" cy="30586"/>
      </dsp:txXfrm>
    </dsp:sp>
    <dsp:sp modelId="{AA090C3E-BD59-41F7-9256-8CBDF30143B6}">
      <dsp:nvSpPr>
        <dsp:cNvPr id="0" name=""/>
        <dsp:cNvSpPr/>
      </dsp:nvSpPr>
      <dsp:spPr>
        <a:xfrm>
          <a:off x="5109674" y="4803030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parkovi prirode: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Kopački rit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Lonjsko polje</a:t>
          </a:r>
        </a:p>
      </dsp:txBody>
      <dsp:txXfrm>
        <a:off x="5406803" y="5100159"/>
        <a:ext cx="1434664" cy="1434664"/>
      </dsp:txXfrm>
    </dsp:sp>
    <dsp:sp modelId="{704DF6D5-0A80-416D-81F7-71526931570C}">
      <dsp:nvSpPr>
        <dsp:cNvPr id="0" name=""/>
        <dsp:cNvSpPr/>
      </dsp:nvSpPr>
      <dsp:spPr>
        <a:xfrm rot="7560000">
          <a:off x="3490067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3780638" y="4734032"/>
        <a:ext cx="30586" cy="30586"/>
      </dsp:txXfrm>
    </dsp:sp>
    <dsp:sp modelId="{5F76F2A6-8FE8-4AD9-85B4-020E0887C71D}">
      <dsp:nvSpPr>
        <dsp:cNvPr id="0" name=""/>
        <dsp:cNvSpPr/>
      </dsp:nvSpPr>
      <dsp:spPr>
        <a:xfrm>
          <a:off x="2005402" y="4803030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umjereno topla klima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topla ljeta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hladne zime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dosta kiše</a:t>
          </a:r>
        </a:p>
      </dsp:txBody>
      <dsp:txXfrm>
        <a:off x="2302531" y="5100159"/>
        <a:ext cx="1434664" cy="1434664"/>
      </dsp:txXfrm>
    </dsp:sp>
    <dsp:sp modelId="{CDC0DB69-EF0E-457A-9A37-CF0C31FFF20A}">
      <dsp:nvSpPr>
        <dsp:cNvPr id="0" name=""/>
        <dsp:cNvSpPr/>
      </dsp:nvSpPr>
      <dsp:spPr>
        <a:xfrm rot="11880000">
          <a:off x="3010430" y="325318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3301002" y="3257863"/>
        <a:ext cx="30586" cy="30586"/>
      </dsp:txXfrm>
    </dsp:sp>
    <dsp:sp modelId="{B70A7906-2853-4523-BE5D-36858185EC33}">
      <dsp:nvSpPr>
        <dsp:cNvPr id="0" name=""/>
        <dsp:cNvSpPr/>
      </dsp:nvSpPr>
      <dsp:spPr>
        <a:xfrm>
          <a:off x="1046129" y="1850692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hrastove šume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plodno tlo-crnica</a:t>
          </a:r>
        </a:p>
      </dsp:txBody>
      <dsp:txXfrm>
        <a:off x="1343258" y="2147821"/>
        <a:ext cx="1434664" cy="143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"/>
              </a:rPr>
              <a:t>Kliknite da biste uredili stil naslova matrice</a:t>
            </a:r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9BF0DE5-0C4E-4AC5-9D05-025EAEFB9E64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F7E0AC4-AC2A-4341-85B2-7BCA99286B2B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"/>
              </a:rPr>
              <a:t>Kliknite da biste uredili stil naslova matrice</a:t>
            </a:r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Kliknite da biste uredili stilove teksta matrice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F25741B-DB66-4F80-A856-18BA62E85D89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118ADBC-4A49-4F8B-ABC5-11C11E20FE0B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76360" y="399960"/>
            <a:ext cx="7488000" cy="5076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"/>
              </a:rPr>
              <a:t>Kliknite da biste uredili stil naslova matrice</a:t>
            </a:r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547640" y="1413000"/>
            <a:ext cx="7416360" cy="25506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Kliknite da biste uredili stilove teksta matrice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547640" y="4116240"/>
            <a:ext cx="7416360" cy="25524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Kliknite da biste uredili stilove teksta matrice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7D6F813-6E97-4F10-8042-2394AD282A64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F525D3-67CA-4A27-AF73-73083C82F4B4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CS" sz="4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476360" y="399960"/>
            <a:ext cx="7488000" cy="5076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"/>
              </a:rPr>
              <a:t>Kliknite da biste uredili stil naslova matrice</a:t>
            </a:r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547640" y="1413000"/>
            <a:ext cx="3631680" cy="5256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Kliknite da biste uredili stilove teksta matrice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332320" y="1413000"/>
            <a:ext cx="3631680" cy="25506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Kliknite da biste uredili stilove teksta matrice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5332320" y="4116240"/>
            <a:ext cx="3631680" cy="25524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Kliknite da biste uredili stilove teksta matrice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C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C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C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5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slideLayout" Target="../slideLayouts/slideLayout5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0" y="2428920"/>
            <a:ext cx="7272000" cy="2571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CS" sz="4400" spc="-1" strike="noStrike">
                <a:solidFill>
                  <a:srgbClr val="000000"/>
                </a:solidFill>
                <a:latin typeface="Calibri"/>
              </a:rPr>
              <a:t>PRIRODNO-ZEMLJOPISNI UVJETI NIZINSKIH KRAJEVA </a:t>
            </a:r>
            <a:br/>
            <a:r>
              <a:rPr b="1" lang="sr-Latn-CS" sz="4400" spc="-1" strike="noStrike">
                <a:solidFill>
                  <a:srgbClr val="000000"/>
                </a:solidFill>
                <a:latin typeface="Calibri"/>
              </a:rPr>
              <a:t>REPUBLIKE HRVATSKE</a:t>
            </a:r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dissolv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914400" y="2857680"/>
            <a:ext cx="8229240" cy="4000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Nizinski predjeli razlikuju se po tome koliko su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udaljeni od rijeka: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močvarne nizine – izložene čestim poplavama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suhe (ocijedite) ravnice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254" dur="indefinite" restart="never" nodeType="tmRoot">
          <p:childTnLst>
            <p:seq>
              <p:cTn id="255" dur="indefinite" nodeType="mainSeq">
                <p:childTnLst>
                  <p:par>
                    <p:cTn id="256" nodeType="clickEffect" fill="hold">
                      <p:stCondLst>
                        <p:cond delay="indefinite"/>
                      </p:stCondLst>
                      <p:childTnLst>
                        <p:par>
                          <p:cTn id="2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nodeType="clickEffect" fill="hold">
                      <p:stCondLst>
                        <p:cond delay="indefinite"/>
                      </p:stCondLst>
                      <p:childTnLst>
                        <p:par>
                          <p:cTn id="2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1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1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nodeType="clickEffect" fill="hold">
                      <p:stCondLst>
                        <p:cond delay="indefinite"/>
                      </p:stCondLst>
                      <p:childTnLst>
                        <p:par>
                          <p:cTn id="2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6" dur="1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1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nodeType="clickEffect" fill="hold">
                      <p:stCondLst>
                        <p:cond delay="indefinite"/>
                      </p:stCondLst>
                      <p:childTnLst>
                        <p:par>
                          <p:cTn id="2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2" dur="1000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1000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914400" y="192888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Nizine koje nisu izložene poplavama, posebno na istoku Hrvatske, naše su najveće žitnice.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Crnica je najplodnije tlo (dobro upija i zadržava vodu i lako se obrađuje), a najviše je ima u Baranji i okolici Vukovara.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Ljudi su močvarna područja uz rijeke isušivali kako bi bilo još više plodnih polja, a neke predjele su pretvorili u ribnjake.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284" dur="indefinite" restart="never" nodeType="tmRoot">
          <p:childTnLst>
            <p:seq>
              <p:cTn id="285" dur="indefinite" nodeType="mainSeq">
                <p:childTnLst>
                  <p:par>
                    <p:cTn id="286" nodeType="clickEffect" fill="hold">
                      <p:stCondLst>
                        <p:cond delay="indefinite"/>
                      </p:stCondLst>
                      <p:childTnLst>
                        <p:par>
                          <p:cTn id="2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0" dur="2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2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nodeType="clickEffect" fill="hold">
                      <p:stCondLst>
                        <p:cond delay="indefinite"/>
                      </p:stCondLst>
                      <p:childTnLst>
                        <p:par>
                          <p:cTn id="2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6" dur="20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7" dur="20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nodeType="clickEffect" fill="hold">
                      <p:stCondLst>
                        <p:cond delay="indefinite"/>
                      </p:stCondLst>
                      <p:childTnLst>
                        <p:par>
                          <p:cTn id="2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2" dur="20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20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 descr=""/>
          <p:cNvPicPr/>
          <p:nvPr/>
        </p:nvPicPr>
        <p:blipFill>
          <a:blip r:embed="rId2"/>
          <a:stretch/>
        </p:blipFill>
        <p:spPr>
          <a:xfrm>
            <a:off x="4014720" y="3011400"/>
            <a:ext cx="5128920" cy="3846240"/>
          </a:xfrm>
          <a:prstGeom prst="rect">
            <a:avLst/>
          </a:prstGeom>
          <a:ln>
            <a:noFill/>
          </a:ln>
        </p:spPr>
      </p:pic>
      <p:pic>
        <p:nvPicPr>
          <p:cNvPr id="231" name="Picture 3" descr=""/>
          <p:cNvPicPr/>
          <p:nvPr/>
        </p:nvPicPr>
        <p:blipFill>
          <a:blip r:embed="rId3"/>
          <a:stretch/>
        </p:blipFill>
        <p:spPr>
          <a:xfrm>
            <a:off x="0" y="0"/>
            <a:ext cx="5797080" cy="3857400"/>
          </a:xfrm>
          <a:prstGeom prst="rect">
            <a:avLst/>
          </a:prstGeom>
          <a:ln>
            <a:noFill/>
          </a:ln>
        </p:spPr>
      </p:pic>
      <p:pic>
        <p:nvPicPr>
          <p:cNvPr id="232" name="Picture 4" descr=""/>
          <p:cNvPicPr/>
          <p:nvPr/>
        </p:nvPicPr>
        <p:blipFill>
          <a:blip r:embed="rId4"/>
          <a:stretch/>
        </p:blipFill>
        <p:spPr>
          <a:xfrm>
            <a:off x="5786280" y="0"/>
            <a:ext cx="3357360" cy="3071520"/>
          </a:xfrm>
          <a:prstGeom prst="rect">
            <a:avLst/>
          </a:prstGeom>
          <a:ln>
            <a:noFill/>
          </a:ln>
        </p:spPr>
      </p:pic>
      <p:pic>
        <p:nvPicPr>
          <p:cNvPr id="233" name="Picture 5" descr=""/>
          <p:cNvPicPr/>
          <p:nvPr/>
        </p:nvPicPr>
        <p:blipFill>
          <a:blip r:embed="rId5"/>
          <a:stretch/>
        </p:blipFill>
        <p:spPr>
          <a:xfrm>
            <a:off x="0" y="3857760"/>
            <a:ext cx="4071600" cy="299988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nodeType="clickEffect" fill="hold">
                      <p:stCondLst>
                        <p:cond delay="indefinite"/>
                      </p:stCondLst>
                      <p:childTnLst>
                        <p:par>
                          <p:cTn id="3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 additive="repl">
                                        <p:cTn id="31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nodeType="clickEffect" fill="hold">
                      <p:stCondLst>
                        <p:cond delay="indefinite"/>
                      </p:stCondLst>
                      <p:childTnLst>
                        <p:par>
                          <p:cTn id="3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 additive="repl">
                                        <p:cTn id="31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nodeType="clickEffect" fill="hold">
                      <p:stCondLst>
                        <p:cond delay="indefinite"/>
                      </p:stCondLst>
                      <p:childTnLst>
                        <p:par>
                          <p:cTn id="3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 additive="repl">
                                        <p:cTn id="320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nodeType="clickEffect" fill="hold">
                      <p:stCondLst>
                        <p:cond delay="indefinite"/>
                      </p:stCondLst>
                      <p:childTnLst>
                        <p:par>
                          <p:cTn id="3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 additive="repl">
                                        <p:cTn id="325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214200" y="5143680"/>
            <a:ext cx="8071920" cy="1714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omic Sans MS"/>
              </a:rPr>
              <a:t>	</a:t>
            </a:r>
            <a:r>
              <a:rPr b="0" lang="sr-Latn-CS" sz="3200" spc="-1" strike="noStrike">
                <a:solidFill>
                  <a:srgbClr val="000000"/>
                </a:solidFill>
                <a:latin typeface="Comic Sans MS"/>
              </a:rPr>
              <a:t>Neke su takve poplavne nizine i močvare ostale u prirodnom stanju i danas se čuvaju kao parkovi prirode.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5" name="Picture 9" descr=""/>
          <p:cNvPicPr/>
          <p:nvPr/>
        </p:nvPicPr>
        <p:blipFill>
          <a:blip r:embed="rId2"/>
          <a:stretch/>
        </p:blipFill>
        <p:spPr>
          <a:xfrm>
            <a:off x="4875120" y="0"/>
            <a:ext cx="4268520" cy="3087360"/>
          </a:xfrm>
          <a:prstGeom prst="rect">
            <a:avLst/>
          </a:prstGeom>
          <a:ln>
            <a:noFill/>
          </a:ln>
        </p:spPr>
      </p:pic>
      <p:pic>
        <p:nvPicPr>
          <p:cNvPr id="236" name="Picture 10" descr=""/>
          <p:cNvPicPr/>
          <p:nvPr/>
        </p:nvPicPr>
        <p:blipFill>
          <a:blip r:embed="rId3"/>
          <a:stretch/>
        </p:blipFill>
        <p:spPr>
          <a:xfrm>
            <a:off x="285840" y="1785960"/>
            <a:ext cx="4535280" cy="2972880"/>
          </a:xfrm>
          <a:prstGeom prst="rect">
            <a:avLst/>
          </a:prstGeom>
          <a:ln>
            <a:noFill/>
          </a:ln>
        </p:spPr>
      </p:pic>
      <p:sp>
        <p:nvSpPr>
          <p:cNvPr id="237" name="CustomShape 2"/>
          <p:cNvSpPr/>
          <p:nvPr/>
        </p:nvSpPr>
        <p:spPr>
          <a:xfrm>
            <a:off x="1643040" y="285840"/>
            <a:ext cx="2819160" cy="71892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400" spc="-1" strike="noStrike">
                <a:solidFill>
                  <a:srgbClr val="c00000"/>
                </a:solidFill>
                <a:latin typeface="Comic Sans MS"/>
              </a:rPr>
              <a:t>LONJSKO POLJE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238" name="Picture 2" descr=""/>
          <p:cNvPicPr/>
          <p:nvPr/>
        </p:nvPicPr>
        <p:blipFill>
          <a:blip r:embed="rId4"/>
          <a:stretch/>
        </p:blipFill>
        <p:spPr>
          <a:xfrm>
            <a:off x="6143760" y="3357720"/>
            <a:ext cx="2466720" cy="184752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326" dur="indefinite" restart="never" nodeType="tmRoot">
          <p:childTnLst>
            <p:seq>
              <p:cTn id="327" dur="indefinite" nodeType="mainSeq">
                <p:childTnLst>
                  <p:par>
                    <p:cTn id="328" nodeType="clickEffect" fill="hold">
                      <p:stCondLst>
                        <p:cond delay="indefinite"/>
                      </p:stCondLst>
                      <p:childTnLst>
                        <p:par>
                          <p:cTn id="3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2" dur="2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3" dur="2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nodeType="clickEffect" fill="hold">
                      <p:stCondLst>
                        <p:cond delay="indefinite"/>
                      </p:stCondLst>
                      <p:childTnLst>
                        <p:par>
                          <p:cTn id="3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38" dur="1" fill="hold"/>
                                        <p:tgtEl>
                                          <p:spTgt spid="2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nodeType="clickEffect" fill="hold">
                      <p:stCondLst>
                        <p:cond delay="indefinite"/>
                      </p:stCondLst>
                      <p:childTnLst>
                        <p:par>
                          <p:cTn id="3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43" dur="1" fill="hold"/>
                                        <p:tgtEl>
                                          <p:spTgt spid="2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nodeType="clickEffect" fill="hold">
                      <p:stCondLst>
                        <p:cond delay="indefinite"/>
                      </p:stCondLst>
                      <p:childTnLst>
                        <p:par>
                          <p:cTn id="3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48" dur="1" fill="hold"/>
                                        <p:tgtEl>
                                          <p:spTgt spid="2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nodeType="clickEffect" fill="hold">
                      <p:stCondLst>
                        <p:cond delay="indefinite"/>
                      </p:stCondLst>
                      <p:childTnLst>
                        <p:par>
                          <p:cTn id="3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914400" y="25718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Na području parka prirode Lonjsko polje susreću se rijeke Sava, Kupa, Una, Lonja i Strug. Poplave su česte tijekom cijele godine.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U parku prevladava močvarno bilje i brojne životinjske vrste.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2928600" cy="2428560"/>
          </a:xfrm>
          <a:prstGeom prst="rect">
            <a:avLst/>
          </a:prstGeom>
          <a:ln>
            <a:noFill/>
          </a:ln>
        </p:spPr>
      </p:pic>
      <p:pic>
        <p:nvPicPr>
          <p:cNvPr id="241" name="Picture 3" descr=""/>
          <p:cNvPicPr/>
          <p:nvPr/>
        </p:nvPicPr>
        <p:blipFill>
          <a:blip r:embed="rId3"/>
          <a:stretch/>
        </p:blipFill>
        <p:spPr>
          <a:xfrm>
            <a:off x="3357720" y="28584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242" name="Picture 4" descr=""/>
          <p:cNvPicPr/>
          <p:nvPr/>
        </p:nvPicPr>
        <p:blipFill>
          <a:blip r:embed="rId4"/>
          <a:stretch/>
        </p:blipFill>
        <p:spPr>
          <a:xfrm>
            <a:off x="6786720" y="0"/>
            <a:ext cx="1733040" cy="235692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354" dur="indefinite" restart="never" nodeType="tmRoot">
          <p:childTnLst>
            <p:seq>
              <p:cTn id="355" dur="indefinite" nodeType="mainSeq">
                <p:childTnLst>
                  <p:par>
                    <p:cTn id="356" nodeType="clickEffect" fill="hold">
                      <p:stCondLst>
                        <p:cond delay="indefinite"/>
                      </p:stCondLst>
                      <p:childTnLst>
                        <p:par>
                          <p:cTn id="3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60" dur="2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nodeType="clickEffect" fill="hold">
                      <p:stCondLst>
                        <p:cond delay="indefinite"/>
                      </p:stCondLst>
                      <p:childTnLst>
                        <p:par>
                          <p:cTn id="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65" dur="20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nodeType="clickEffect" fill="hold">
                      <p:stCondLst>
                        <p:cond delay="indefinite"/>
                      </p:stCondLst>
                      <p:childTnLst>
                        <p:par>
                          <p:cTn id="3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0" dur="20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nodeType="clickEffect" fill="hold">
                      <p:stCondLst>
                        <p:cond delay="indefinite"/>
                      </p:stCondLst>
                      <p:childTnLst>
                        <p:par>
                          <p:cTn id="3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nodeType="clickEffect" fill="hold">
                      <p:stCondLst>
                        <p:cond delay="indefinite"/>
                      </p:stCondLst>
                      <p:childTnLst>
                        <p:par>
                          <p:cTn id="3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8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nodeType="clickEffect" fill="hold">
                      <p:stCondLst>
                        <p:cond delay="indefinite"/>
                      </p:stCondLst>
                      <p:childTnLst>
                        <p:par>
                          <p:cTn id="3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8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330200" y="214200"/>
            <a:ext cx="7813440" cy="142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omic Sans MS"/>
              </a:rPr>
              <a:t>KOPAČKI RIT – poplavno područje između rijeke Drave i Dunava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4" name="Picture 13" descr=""/>
          <p:cNvPicPr/>
          <p:nvPr/>
        </p:nvPicPr>
        <p:blipFill>
          <a:blip r:embed="rId2"/>
          <a:stretch/>
        </p:blipFill>
        <p:spPr>
          <a:xfrm>
            <a:off x="4643280" y="1285920"/>
            <a:ext cx="4500360" cy="3179520"/>
          </a:xfrm>
          <a:prstGeom prst="rect">
            <a:avLst/>
          </a:prstGeom>
          <a:ln w="28440">
            <a:solidFill>
              <a:schemeClr val="tx1"/>
            </a:solidFill>
            <a:miter/>
          </a:ln>
        </p:spPr>
      </p:pic>
      <p:pic>
        <p:nvPicPr>
          <p:cNvPr id="245" name="Picture 14" descr=""/>
          <p:cNvPicPr/>
          <p:nvPr/>
        </p:nvPicPr>
        <p:blipFill>
          <a:blip r:embed="rId3"/>
          <a:stretch/>
        </p:blipFill>
        <p:spPr>
          <a:xfrm>
            <a:off x="285840" y="3726000"/>
            <a:ext cx="4357440" cy="3131640"/>
          </a:xfrm>
          <a:prstGeom prst="rect">
            <a:avLst/>
          </a:prstGeom>
          <a:ln w="28440">
            <a:solidFill>
              <a:schemeClr val="tx1"/>
            </a:solidFill>
            <a:miter/>
          </a:ln>
        </p:spPr>
      </p:pic>
      <p:pic>
        <p:nvPicPr>
          <p:cNvPr id="246" name="Picture 2" descr=""/>
          <p:cNvPicPr/>
          <p:nvPr/>
        </p:nvPicPr>
        <p:blipFill>
          <a:blip r:embed="rId4"/>
          <a:stretch/>
        </p:blipFill>
        <p:spPr>
          <a:xfrm>
            <a:off x="1428840" y="142884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247" name="Picture 3" descr=""/>
          <p:cNvPicPr/>
          <p:nvPr/>
        </p:nvPicPr>
        <p:blipFill>
          <a:blip r:embed="rId5"/>
          <a:stretch/>
        </p:blipFill>
        <p:spPr>
          <a:xfrm>
            <a:off x="5572080" y="4786200"/>
            <a:ext cx="2552400" cy="179028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386" dur="indefinite" restart="never" nodeType="tmRoot">
          <p:childTnLst>
            <p:seq>
              <p:cTn id="387" dur="indefinite" nodeType="mainSeq">
                <p:childTnLst>
                  <p:par>
                    <p:cTn id="388" nodeType="clickEffect" fill="hold">
                      <p:stCondLst>
                        <p:cond delay="indefinite"/>
                      </p:stCondLst>
                      <p:childTnLst>
                        <p:par>
                          <p:cTn id="3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2" dur="20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3" dur="20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nodeType="clickEffect" fill="hold">
                      <p:stCondLst>
                        <p:cond delay="indefinite"/>
                      </p:stCondLst>
                      <p:childTnLst>
                        <p:par>
                          <p:cTn id="3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98" dur="1" fill="hold"/>
                                        <p:tgtEl>
                                          <p:spTgt spid="2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nodeType="clickEffect" fill="hold">
                      <p:stCondLst>
                        <p:cond delay="indefinite"/>
                      </p:stCondLst>
                      <p:childTnLst>
                        <p:par>
                          <p:cTn id="4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03" dur="1" fill="hold"/>
                                        <p:tgtEl>
                                          <p:spTgt spid="2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nodeType="clickEffect" fill="hold">
                      <p:stCondLst>
                        <p:cond delay="indefinite"/>
                      </p:stCondLst>
                      <p:childTnLst>
                        <p:par>
                          <p:cTn id="4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0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nodeType="clickEffect" fill="hold">
                      <p:stCondLst>
                        <p:cond delay="indefinite"/>
                      </p:stCondLst>
                      <p:childTnLst>
                        <p:par>
                          <p:cTn id="4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500040" y="2214720"/>
            <a:ext cx="8229240" cy="3328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Kopački rit se nalazi na ušću Drave u Dunav.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Najveće je prirodno mrjestilište riba na svijetu (oko 40 vrsta).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Do danas su u Parku prirode Kopački rit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9" name="Picture 2" descr=""/>
          <p:cNvPicPr/>
          <p:nvPr/>
        </p:nvPicPr>
        <p:blipFill>
          <a:blip r:embed="rId2"/>
          <a:stretch/>
        </p:blipFill>
        <p:spPr>
          <a:xfrm>
            <a:off x="0" y="5000760"/>
            <a:ext cx="5714640" cy="1856880"/>
          </a:xfrm>
          <a:prstGeom prst="rect">
            <a:avLst/>
          </a:prstGeom>
          <a:ln>
            <a:noFill/>
          </a:ln>
        </p:spPr>
      </p:pic>
      <p:pic>
        <p:nvPicPr>
          <p:cNvPr id="250" name="Picture 3" descr=""/>
          <p:cNvPicPr/>
          <p:nvPr/>
        </p:nvPicPr>
        <p:blipFill>
          <a:blip r:embed="rId3"/>
          <a:stretch/>
        </p:blipFill>
        <p:spPr>
          <a:xfrm>
            <a:off x="5996160" y="4500720"/>
            <a:ext cx="3147480" cy="2356920"/>
          </a:xfrm>
          <a:prstGeom prst="rect">
            <a:avLst/>
          </a:prstGeom>
          <a:ln>
            <a:noFill/>
          </a:ln>
        </p:spPr>
      </p:pic>
      <p:pic>
        <p:nvPicPr>
          <p:cNvPr id="251" name="Picture 4" descr=""/>
          <p:cNvPicPr/>
          <p:nvPr/>
        </p:nvPicPr>
        <p:blipFill>
          <a:blip r:embed="rId4"/>
          <a:stretch/>
        </p:blipFill>
        <p:spPr>
          <a:xfrm>
            <a:off x="0" y="0"/>
            <a:ext cx="4642920" cy="2220480"/>
          </a:xfrm>
          <a:prstGeom prst="rect">
            <a:avLst/>
          </a:prstGeom>
          <a:ln>
            <a:noFill/>
          </a:ln>
        </p:spPr>
      </p:pic>
      <p:pic>
        <p:nvPicPr>
          <p:cNvPr id="252" name="Picture 5" descr=""/>
          <p:cNvPicPr/>
          <p:nvPr/>
        </p:nvPicPr>
        <p:blipFill>
          <a:blip r:embed="rId5"/>
          <a:stretch/>
        </p:blipFill>
        <p:spPr>
          <a:xfrm>
            <a:off x="5214960" y="0"/>
            <a:ext cx="3928680" cy="223308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414" dur="indefinite" restart="never" nodeType="tmRoot">
          <p:childTnLst>
            <p:seq>
              <p:cTn id="415" dur="indefinite" nodeType="mainSeq">
                <p:childTnLst>
                  <p:par>
                    <p:cTn id="416" nodeType="clickEffect" fill="hold">
                      <p:stCondLst>
                        <p:cond delay="indefinite"/>
                      </p:stCondLst>
                      <p:childTnLst>
                        <p:par>
                          <p:cTn id="4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0" dur="10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1" dur="10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nodeType="clickEffect" fill="hold">
                      <p:stCondLst>
                        <p:cond delay="indefinite"/>
                      </p:stCondLst>
                      <p:childTnLst>
                        <p:par>
                          <p:cTn id="4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nodeType="clickEffect" fill="hold">
                      <p:stCondLst>
                        <p:cond delay="indefinite"/>
                      </p:stCondLst>
                      <p:childTnLst>
                        <p:par>
                          <p:cTn id="4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1" dur="1000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2" dur="1000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nodeType="clickEffect" fill="hold">
                      <p:stCondLst>
                        <p:cond delay="indefinite"/>
                      </p:stCondLst>
                      <p:childTnLst>
                        <p:par>
                          <p:cTn id="4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nodeType="clickEffect" fill="hold">
                      <p:stCondLst>
                        <p:cond delay="indefinite"/>
                      </p:stCondLst>
                      <p:childTnLst>
                        <p:par>
                          <p:cTn id="4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2" dur="1000" fill="hold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3" dur="1000" fill="hold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6" dur="1000" fill="hold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7" dur="1000" fill="hold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nodeType="clickEffect" fill="hold">
                      <p:stCondLst>
                        <p:cond delay="indefinite"/>
                      </p:stCondLst>
                      <p:childTnLst>
                        <p:par>
                          <p:cTn id="4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5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nodeType="clickEffect" fill="hold">
                      <p:stCondLst>
                        <p:cond delay="indefinite"/>
                      </p:stCondLst>
                      <p:childTnLst>
                        <p:par>
                          <p:cTn id="4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5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642960" y="285840"/>
            <a:ext cx="8229240" cy="3071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Vlažne, poplavama izložene nizine dijelom su pokrivene šumama </a:t>
            </a:r>
            <a:r>
              <a:rPr b="1" lang="sr-Latn-CS" sz="3200" spc="-1" strike="noStrike">
                <a:solidFill>
                  <a:srgbClr val="000000"/>
                </a:solidFill>
                <a:latin typeface="Calibri"/>
              </a:rPr>
              <a:t>hrasta lužnjaka, </a:t>
            </a: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poznatog kao slavonski hrast.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To su ostaci nekadašnjih rasprostranjenih šuma, poznatih kao </a:t>
            </a:r>
            <a:r>
              <a:rPr b="1" i="1" lang="sr-Latn-CS" sz="3200" spc="-1" strike="noStrike">
                <a:solidFill>
                  <a:srgbClr val="000000"/>
                </a:solidFill>
                <a:latin typeface="Calibri"/>
              </a:rPr>
              <a:t>slavonske šume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4" name="Picture 4" descr=""/>
          <p:cNvPicPr/>
          <p:nvPr/>
        </p:nvPicPr>
        <p:blipFill>
          <a:blip r:embed="rId1"/>
          <a:stretch/>
        </p:blipFill>
        <p:spPr>
          <a:xfrm>
            <a:off x="0" y="3643200"/>
            <a:ext cx="4214520" cy="3160440"/>
          </a:xfrm>
          <a:prstGeom prst="rect">
            <a:avLst/>
          </a:prstGeom>
          <a:ln>
            <a:noFill/>
          </a:ln>
        </p:spPr>
      </p:pic>
      <p:pic>
        <p:nvPicPr>
          <p:cNvPr id="255" name="Picture 5" descr=""/>
          <p:cNvPicPr/>
          <p:nvPr/>
        </p:nvPicPr>
        <p:blipFill>
          <a:blip r:embed="rId2"/>
          <a:stretch/>
        </p:blipFill>
        <p:spPr>
          <a:xfrm>
            <a:off x="4786200" y="3286080"/>
            <a:ext cx="3814560" cy="285732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458" dur="indefinite" restart="never" nodeType="tmRoot">
          <p:childTnLst>
            <p:seq>
              <p:cTn id="459" dur="indefinite" nodeType="mainSeq">
                <p:childTnLst>
                  <p:par>
                    <p:cTn id="460" nodeType="clickEffect" fill="hold">
                      <p:stCondLst>
                        <p:cond delay="indefinite"/>
                      </p:stCondLst>
                      <p:childTnLst>
                        <p:par>
                          <p:cTn id="4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4" dur="10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5" dur="10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nodeType="clickEffect" fill="hold">
                      <p:stCondLst>
                        <p:cond delay="indefinite"/>
                      </p:stCondLst>
                      <p:childTnLst>
                        <p:par>
                          <p:cTn id="4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nodeType="clickEffect" fill="hold">
                      <p:stCondLst>
                        <p:cond delay="indefinite"/>
                      </p:stCondLst>
                      <p:childTnLst>
                        <p:par>
                          <p:cTn id="4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nodeType="clickEffect" fill="hold">
                      <p:stCondLst>
                        <p:cond delay="indefinite"/>
                      </p:stCondLst>
                      <p:childTnLst>
                        <p:par>
                          <p:cTn id="4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0" dur="10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1" dur="10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1000080" y="0"/>
            <a:ext cx="518616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"/>
              </a:rPr>
              <a:t>PODNEBLJE</a:t>
            </a:r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500040" y="150012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Klima u nizinskom zavičaju je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(umjerena) kontinentalna.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Zime su hladne, a ljeta topla.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Padalina ima tijekom cijele godine.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Ljeti su česta nevremena s kišom i tučom.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8" name="Picture 3" descr=""/>
          <p:cNvPicPr/>
          <p:nvPr/>
        </p:nvPicPr>
        <p:blipFill>
          <a:blip r:embed="rId2"/>
          <a:stretch/>
        </p:blipFill>
        <p:spPr>
          <a:xfrm>
            <a:off x="6357960" y="4770360"/>
            <a:ext cx="2785680" cy="2087280"/>
          </a:xfrm>
          <a:prstGeom prst="rect">
            <a:avLst/>
          </a:prstGeom>
          <a:ln>
            <a:noFill/>
          </a:ln>
        </p:spPr>
      </p:pic>
      <p:pic>
        <p:nvPicPr>
          <p:cNvPr id="259" name="Picture 4" descr=""/>
          <p:cNvPicPr/>
          <p:nvPr/>
        </p:nvPicPr>
        <p:blipFill>
          <a:blip r:embed="rId3"/>
          <a:stretch/>
        </p:blipFill>
        <p:spPr>
          <a:xfrm>
            <a:off x="7296120" y="0"/>
            <a:ext cx="1847520" cy="2018880"/>
          </a:xfrm>
          <a:prstGeom prst="rect">
            <a:avLst/>
          </a:prstGeom>
          <a:ln>
            <a:noFill/>
          </a:ln>
        </p:spPr>
      </p:pic>
      <p:pic>
        <p:nvPicPr>
          <p:cNvPr id="260" name="Picture 5" descr=""/>
          <p:cNvPicPr/>
          <p:nvPr/>
        </p:nvPicPr>
        <p:blipFill>
          <a:blip r:embed="rId4"/>
          <a:stretch/>
        </p:blipFill>
        <p:spPr>
          <a:xfrm>
            <a:off x="3429000" y="4643280"/>
            <a:ext cx="2390400" cy="1904760"/>
          </a:xfrm>
          <a:prstGeom prst="rect">
            <a:avLst/>
          </a:prstGeom>
          <a:ln>
            <a:noFill/>
          </a:ln>
        </p:spPr>
      </p:pic>
      <p:pic>
        <p:nvPicPr>
          <p:cNvPr id="261" name="Picture 6" descr=""/>
          <p:cNvPicPr/>
          <p:nvPr/>
        </p:nvPicPr>
        <p:blipFill>
          <a:blip r:embed="rId5"/>
          <a:stretch/>
        </p:blipFill>
        <p:spPr>
          <a:xfrm>
            <a:off x="500040" y="501012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262" name="Picture 7" descr=""/>
          <p:cNvPicPr/>
          <p:nvPr/>
        </p:nvPicPr>
        <p:blipFill>
          <a:blip r:embed="rId6"/>
          <a:stretch/>
        </p:blipFill>
        <p:spPr>
          <a:xfrm>
            <a:off x="7072200" y="2428920"/>
            <a:ext cx="1356840" cy="135072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482" dur="indefinite" restart="never" nodeType="tmRoot">
          <p:childTnLst>
            <p:seq>
              <p:cTn id="483" dur="indefinite" nodeType="mainSeq">
                <p:childTnLst>
                  <p:par>
                    <p:cTn id="484" nodeType="clickEffect" fill="hold">
                      <p:stCondLst>
                        <p:cond delay="indefinite"/>
                      </p:stCondLst>
                      <p:childTnLst>
                        <p:par>
                          <p:cTn id="4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8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nodeType="clickEffect" fill="hold">
                      <p:stCondLst>
                        <p:cond delay="indefinite"/>
                      </p:stCondLst>
                      <p:childTnLst>
                        <p:par>
                          <p:cTn id="4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nodeType="clickEffect" fill="hold">
                      <p:stCondLst>
                        <p:cond delay="indefinite"/>
                      </p:stCondLst>
                      <p:childTnLst>
                        <p:par>
                          <p:cTn id="4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501" dur="2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504" dur="20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nodeType="clickEffect" fill="hold">
                      <p:stCondLst>
                        <p:cond delay="indefinite"/>
                      </p:stCondLst>
                      <p:childTnLst>
                        <p:par>
                          <p:cTn id="5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509" dur="20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nodeType="clickEffect" fill="hold">
                      <p:stCondLst>
                        <p:cond delay="indefinite"/>
                      </p:stCondLst>
                      <p:childTnLst>
                        <p:par>
                          <p:cTn id="5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2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514" dur="20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nodeType="clickEffect" fill="hold">
                      <p:stCondLst>
                        <p:cond delay="indefinite"/>
                      </p:stCondLst>
                      <p:childTnLst>
                        <p:par>
                          <p:cTn id="5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nodeType="clickEffect" fill="hold">
                      <p:stCondLst>
                        <p:cond delay="indefinite"/>
                      </p:stCondLst>
                      <p:childTnLst>
                        <p:par>
                          <p:cTn id="5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2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524" dur="20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nodeType="clickEffect" fill="hold">
                      <p:stCondLst>
                        <p:cond delay="indefinite"/>
                      </p:stCondLst>
                      <p:childTnLst>
                        <p:par>
                          <p:cTn id="5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nodeType="clickEffect" fill="hold">
                      <p:stCondLst>
                        <p:cond delay="indefinite"/>
                      </p:stCondLst>
                      <p:childTnLst>
                        <p:par>
                          <p:cTn id="5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2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534" dur="20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nodeType="clickEffect" fill="hold">
                      <p:stCondLst>
                        <p:cond delay="indefinite"/>
                      </p:stCondLst>
                      <p:childTnLst>
                        <p:par>
                          <p:cTn id="5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39787632"/>
              </p:ext>
            </p:extLst>
          </p:nvPr>
        </p:nvGraphicFramePr>
        <p:xfrm>
          <a:off x="0" y="0"/>
          <a:ext cx="9143640" cy="685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3" name="TextShape 1"/>
          <p:cNvSpPr txBox="1"/>
          <p:nvPr/>
        </p:nvSpPr>
        <p:spPr>
          <a:xfrm>
            <a:off x="285840" y="0"/>
            <a:ext cx="414288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PONOVIMO:</a:t>
            </a:r>
            <a:endParaRPr b="0" lang="sr-Latn-C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dissolve/>
  </p:transition>
  <p:timing>
    <p:tnLst>
      <p:par>
        <p:cTn id="540" dur="indefinite" restart="never" nodeType="tmRoot">
          <p:childTnLst>
            <p:seq>
              <p:cTn id="541" dur="indefinite" nodeType="mainSeq">
                <p:childTnLst>
                  <p:par>
                    <p:cTn id="542" nodeType="clickEffect" fill="hold">
                      <p:stCondLst>
                        <p:cond delay="indefinite"/>
                      </p:stCondLst>
                      <p:childTnLst>
                        <p:par>
                          <p:cTn id="5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nodeType="clickEffect" fill="hold">
                      <p:stCondLst>
                        <p:cond delay="indefinite"/>
                      </p:stCondLst>
                      <p:childTnLst>
                        <p:par>
                          <p:cTn id="5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2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28760" y="214200"/>
            <a:ext cx="34002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"/>
              </a:rPr>
              <a:t>RELJEF</a:t>
            </a:r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0" y="1428840"/>
            <a:ext cx="5071680" cy="5428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Arial"/>
              </a:rPr>
              <a:t>Najveći dio naše domovine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Arial"/>
              </a:rPr>
              <a:t>obuhvaćaju NIZINE.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Arial"/>
              </a:rPr>
              <a:t>Nizinski prostori uz Savu,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Arial"/>
              </a:rPr>
              <a:t>Dravu i Dunav dijelovi su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Arial"/>
              </a:rPr>
              <a:t>Panonske nizine.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Arial"/>
              </a:rPr>
              <a:t>Prave ravnice su na istoku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0" lang="sr-Latn-CS" sz="3200" spc="-1" strike="noStrike">
                <a:solidFill>
                  <a:srgbClr val="000000"/>
                </a:solidFill>
                <a:latin typeface="Arial"/>
              </a:rPr>
              <a:t>u BARANJI, ISTOČNOJ SLAVONIJI I SRIJEMU.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Picture 3" descr=""/>
          <p:cNvPicPr/>
          <p:nvPr/>
        </p:nvPicPr>
        <p:blipFill>
          <a:blip r:embed="rId2"/>
          <a:stretch/>
        </p:blipFill>
        <p:spPr>
          <a:xfrm>
            <a:off x="5102280" y="3851280"/>
            <a:ext cx="4041360" cy="3006360"/>
          </a:xfrm>
          <a:prstGeom prst="rect">
            <a:avLst/>
          </a:prstGeom>
          <a:ln>
            <a:noFill/>
          </a:ln>
        </p:spPr>
      </p:pic>
      <p:pic>
        <p:nvPicPr>
          <p:cNvPr id="206" name="Picture 4" descr=""/>
          <p:cNvPicPr/>
          <p:nvPr/>
        </p:nvPicPr>
        <p:blipFill>
          <a:blip r:embed="rId3"/>
          <a:stretch/>
        </p:blipFill>
        <p:spPr>
          <a:xfrm>
            <a:off x="5261040" y="0"/>
            <a:ext cx="3882600" cy="299988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8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8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8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8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nodeType="clickEffect" fill="hold">
                      <p:stCondLst>
                        <p:cond delay="indefinite"/>
                      </p:stCondLst>
                      <p:childTnLst>
                        <p:par>
                          <p:cTn id="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8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8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8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8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3" descr=""/>
          <p:cNvPicPr/>
          <p:nvPr/>
        </p:nvPicPr>
        <p:blipFill>
          <a:blip r:embed="rId1"/>
          <a:stretch/>
        </p:blipFill>
        <p:spPr>
          <a:xfrm>
            <a:off x="1928880" y="0"/>
            <a:ext cx="7214760" cy="518436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1643040" y="5589720"/>
            <a:ext cx="7500600" cy="12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Nizina ima još i u Požeškoj kotlini (nizina okružena gorama) i u središnjoj Hrvatskoj.</a:t>
            </a:r>
            <a:endParaRPr b="0" lang="hr-HR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hr-HR" sz="32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nodeType="clickEffect" fill="hold">
                      <p:stCondLst>
                        <p:cond delay="indefinite"/>
                      </p:stCondLst>
                      <p:childTnLst>
                        <p:par>
                          <p:cTn id="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75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nodeType="clickEffect" fill="hold">
                      <p:stCondLst>
                        <p:cond delay="indefinite"/>
                      </p:stCondLst>
                      <p:childTnLst>
                        <p:par>
                          <p:cTn id="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8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941480" y="571680"/>
            <a:ext cx="7202160" cy="642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sr-Latn-CS" sz="2800" spc="-1" strike="noStrike">
                <a:solidFill>
                  <a:srgbClr val="000000"/>
                </a:solidFill>
                <a:latin typeface="Comic Sans MS"/>
              </a:rPr>
              <a:t>Kakav je obzor u ravnici, širok ili skučen?</a:t>
            </a:r>
            <a:endParaRPr b="0" lang="sr-Latn-C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0" name="Picture 9" descr=""/>
          <p:cNvPicPr/>
          <p:nvPr/>
        </p:nvPicPr>
        <p:blipFill>
          <a:blip r:embed="rId1"/>
          <a:stretch/>
        </p:blipFill>
        <p:spPr>
          <a:xfrm>
            <a:off x="2571840" y="1928880"/>
            <a:ext cx="6190920" cy="4635000"/>
          </a:xfrm>
          <a:prstGeom prst="rect">
            <a:avLst/>
          </a:prstGeom>
          <a:ln w="28440">
            <a:solidFill>
              <a:schemeClr val="tx1"/>
            </a:solidFill>
            <a:miter/>
          </a:ln>
        </p:spPr>
      </p:pic>
    </p:spTree>
  </p:cSld>
  <p:transition>
    <p:dissolve/>
  </p:transition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nodeType="clickEffect" fill="hold">
                      <p:stCondLst>
                        <p:cond delay="indefinite"/>
                      </p:stCondLst>
                      <p:childTnLst>
                        <p:par>
                          <p:cTn id="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87" dur="1" fill="hold"/>
                                        <p:tgtEl>
                                          <p:spTgt spid="2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nodeType="clickEffect" fill="hold">
                      <p:stCondLst>
                        <p:cond delay="indefinite"/>
                      </p:stCondLst>
                      <p:childTnLst>
                        <p:par>
                          <p:cTn id="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92" dur="2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671480" y="285840"/>
            <a:ext cx="747216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000000"/>
                </a:solidFill>
                <a:latin typeface="Calibri"/>
              </a:rPr>
              <a:t>Nizine su dobile ime po rijekama koje teku njihovim područjem:</a:t>
            </a:r>
            <a:endParaRPr b="0" lang="sr-Latn-C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1857240" y="1785960"/>
            <a:ext cx="7286400" cy="5071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Posavina – nizina uz rijeku Savu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Podravina – nizina uz rijeku Dravu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Podunavlje – nizina uz rijeku Dunav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Međimurje – nizina uz rijeku Muru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Poilovlje – nizina uz rijeku Ilovu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Pounje – nizina uz rijeku Unu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Pokuplje – nizina uz rijeku Kupu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Kojom bojom na zemljovidu prikazujemo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nodeType="clickEffect" fill="hold">
                      <p:stCondLst>
                        <p:cond delay="indefinite"/>
                      </p:stCondLst>
                      <p:childTnLst>
                        <p:par>
                          <p:cTn id="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99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nodeType="clickEffect" fill="hold">
                      <p:stCondLst>
                        <p:cond delay="indefinite"/>
                      </p:stCondLst>
                      <p:childTnLst>
                        <p:par>
                          <p:cTn id="1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2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2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nodeType="clickEffect" fill="hold">
                      <p:stCondLst>
                        <p:cond delay="indefinite"/>
                      </p:stCondLst>
                      <p:childTnLst>
                        <p:par>
                          <p:cTn id="1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2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2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nodeType="clickEffect" fill="hold">
                      <p:stCondLst>
                        <p:cond delay="indefinite"/>
                      </p:stCondLst>
                      <p:childTnLst>
                        <p:par>
                          <p:cTn id="1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20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20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nodeType="clickEffect" fill="hold">
                      <p:stCondLst>
                        <p:cond delay="indefinite"/>
                      </p:stCondLst>
                      <p:childTnLst>
                        <p:par>
                          <p:cTn id="1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20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20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nodeType="clickEffect" fill="hold">
                      <p:stCondLst>
                        <p:cond delay="indefinite"/>
                      </p:stCondLst>
                      <p:childTnLst>
                        <p:par>
                          <p:cTn id="1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200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200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nodeType="clickEffect" fill="hold">
                      <p:stCondLst>
                        <p:cond delay="indefinite"/>
                      </p:stCondLst>
                      <p:childTnLst>
                        <p:par>
                          <p:cTn id="1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200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200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nodeType="clickEffect" fill="hold">
                      <p:stCondLst>
                        <p:cond delay="indefinite"/>
                      </p:stCondLst>
                      <p:childTnLst>
                        <p:par>
                          <p:cTn id="1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20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20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nodeType="clickEffect" fill="hold">
                      <p:stCondLst>
                        <p:cond delay="indefinite"/>
                      </p:stCondLst>
                      <p:childTnLst>
                        <p:par>
                          <p:cTn id="1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2000" fill="hold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2000" fill="hold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0" dur="2000" fill="hold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2000" fill="hold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2000160" y="214200"/>
            <a:ext cx="682920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Rijeke nizinskog područja teku sporo, imaju široko korito koje može krivudati.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Najveća rijeka je DUNAV. Dunavom plove brodovi.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3" descr=""/>
          <p:cNvPicPr/>
          <p:nvPr/>
        </p:nvPicPr>
        <p:blipFill>
          <a:blip r:embed="rId1"/>
          <a:stretch/>
        </p:blipFill>
        <p:spPr>
          <a:xfrm>
            <a:off x="5386320" y="4071960"/>
            <a:ext cx="3757320" cy="2499840"/>
          </a:xfrm>
          <a:prstGeom prst="rect">
            <a:avLst/>
          </a:prstGeom>
          <a:ln>
            <a:noFill/>
          </a:ln>
        </p:spPr>
      </p:pic>
      <p:pic>
        <p:nvPicPr>
          <p:cNvPr id="215" name="Picture 4" descr=""/>
          <p:cNvPicPr/>
          <p:nvPr/>
        </p:nvPicPr>
        <p:blipFill>
          <a:blip r:embed="rId2"/>
          <a:stretch/>
        </p:blipFill>
        <p:spPr>
          <a:xfrm>
            <a:off x="1214280" y="4572000"/>
            <a:ext cx="4120920" cy="157140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152" dur="indefinite" restart="never" nodeType="tmRoot">
          <p:childTnLst>
            <p:seq>
              <p:cTn id="153" dur="indefinite" nodeType="mainSeq">
                <p:childTnLst>
                  <p:par>
                    <p:cTn id="154" nodeType="clickEffect" fill="hold">
                      <p:stCondLst>
                        <p:cond delay="indefinite"/>
                      </p:stCondLst>
                      <p:childTnLst>
                        <p:par>
                          <p:cTn id="1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nodeType="clickEffect" fill="hold">
                      <p:stCondLst>
                        <p:cond delay="indefinite"/>
                      </p:stCondLst>
                      <p:childTnLst>
                        <p:par>
                          <p:cTn id="1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nodeType="clickEffect" fill="hold">
                      <p:stCondLst>
                        <p:cond delay="indefinite"/>
                      </p:stCondLst>
                      <p:childTnLst>
                        <p:par>
                          <p:cTn id="1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nodeType="clickEffect" fill="hold">
                      <p:stCondLst>
                        <p:cond delay="indefinite"/>
                      </p:stCondLst>
                      <p:childTnLst>
                        <p:par>
                          <p:cTn id="1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nodeType="clickEffect" fill="hold">
                      <p:stCondLst>
                        <p:cond delay="indefinite"/>
                      </p:stCondLst>
                      <p:childTnLst>
                        <p:par>
                          <p:cTn id="1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4079520" cy="3357360"/>
          </a:xfrm>
          <a:prstGeom prst="rect">
            <a:avLst/>
          </a:prstGeom>
          <a:ln>
            <a:noFill/>
          </a:ln>
        </p:spPr>
      </p:pic>
      <p:pic>
        <p:nvPicPr>
          <p:cNvPr id="217" name="Picture 3" descr=""/>
          <p:cNvPicPr/>
          <p:nvPr/>
        </p:nvPicPr>
        <p:blipFill>
          <a:blip r:embed="rId2"/>
          <a:stretch/>
        </p:blipFill>
        <p:spPr>
          <a:xfrm>
            <a:off x="4214880" y="0"/>
            <a:ext cx="4735080" cy="414288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7143840" y="285840"/>
            <a:ext cx="1571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ffff00"/>
                </a:solidFill>
                <a:latin typeface="Comic Sans MS"/>
              </a:rPr>
              <a:t>ILOVA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219" name="Picture 4" descr=""/>
          <p:cNvPicPr/>
          <p:nvPr/>
        </p:nvPicPr>
        <p:blipFill>
          <a:blip r:embed="rId3"/>
          <a:stretch/>
        </p:blipFill>
        <p:spPr>
          <a:xfrm>
            <a:off x="0" y="3571920"/>
            <a:ext cx="4582800" cy="328572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0" y="3643200"/>
            <a:ext cx="1571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ffff00"/>
                </a:solidFill>
                <a:latin typeface="Comic Sans MS"/>
              </a:rPr>
              <a:t>MURA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221" name="Picture 5" descr=""/>
          <p:cNvPicPr/>
          <p:nvPr/>
        </p:nvPicPr>
        <p:blipFill>
          <a:blip r:embed="rId4"/>
          <a:stretch/>
        </p:blipFill>
        <p:spPr>
          <a:xfrm>
            <a:off x="4429080" y="3340080"/>
            <a:ext cx="4714560" cy="351756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184" dur="indefinite" restart="never" nodeType="tmRoot">
          <p:childTnLst>
            <p:seq>
              <p:cTn id="185" dur="indefinite" nodeType="mainSeq">
                <p:childTnLst>
                  <p:par>
                    <p:cTn id="186" nodeType="clickEffect" fill="hold">
                      <p:stCondLst>
                        <p:cond delay="indefinite"/>
                      </p:stCondLst>
                      <p:childTnLst>
                        <p:par>
                          <p:cTn id="1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nodeType="clickEffect" fill="hold">
                      <p:stCondLst>
                        <p:cond delay="indefinite"/>
                      </p:stCondLst>
                      <p:childTnLst>
                        <p:par>
                          <p:cTn id="1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nodeType="clickEffect" fill="hold">
                      <p:stCondLst>
                        <p:cond delay="indefinite"/>
                      </p:stCondLst>
                      <p:childTnLst>
                        <p:par>
                          <p:cTn id="1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nodeType="clickEffect" fill="hold">
                      <p:stCondLst>
                        <p:cond delay="indefinite"/>
                      </p:stCondLst>
                      <p:childTnLst>
                        <p:par>
                          <p:cTn id="2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2071800" y="357120"/>
            <a:ext cx="6829200" cy="2257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Rijeke su i veliki izvor energije.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3" name="Picture 2" descr=""/>
          <p:cNvPicPr/>
          <p:nvPr/>
        </p:nvPicPr>
        <p:blipFill>
          <a:blip r:embed="rId1"/>
          <a:stretch/>
        </p:blipFill>
        <p:spPr>
          <a:xfrm>
            <a:off x="5446800" y="1928880"/>
            <a:ext cx="3125520" cy="2499840"/>
          </a:xfrm>
          <a:prstGeom prst="rect">
            <a:avLst/>
          </a:prstGeom>
          <a:ln>
            <a:noFill/>
          </a:ln>
        </p:spPr>
      </p:pic>
      <p:sp>
        <p:nvSpPr>
          <p:cNvPr id="224" name="CustomShape 2"/>
          <p:cNvSpPr/>
          <p:nvPr/>
        </p:nvSpPr>
        <p:spPr>
          <a:xfrm>
            <a:off x="6081480" y="4429080"/>
            <a:ext cx="1941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omic Sans MS"/>
              </a:rPr>
              <a:t>HE Varaždin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225" name="Picture 3" descr=""/>
          <p:cNvPicPr/>
          <p:nvPr/>
        </p:nvPicPr>
        <p:blipFill>
          <a:blip r:embed="rId2"/>
          <a:stretch/>
        </p:blipFill>
        <p:spPr>
          <a:xfrm>
            <a:off x="1928880" y="4479840"/>
            <a:ext cx="3499920" cy="237780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2513160" y="4000680"/>
            <a:ext cx="2772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omic Sans MS"/>
              </a:rPr>
              <a:t>HE Donja Dubrava</a:t>
            </a:r>
            <a:endParaRPr b="0" lang="hr-HR" sz="24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212" dur="indefinite" restart="never" nodeType="tmRoot">
          <p:childTnLst>
            <p:seq>
              <p:cTn id="213" dur="indefinite" nodeType="mainSeq">
                <p:childTnLst>
                  <p:par>
                    <p:cTn id="214" nodeType="clickEffect" fill="hold">
                      <p:stCondLst>
                        <p:cond delay="indefinite"/>
                      </p:stCondLst>
                      <p:childTnLst>
                        <p:par>
                          <p:cTn id="2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8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nodeType="clickEffect" fill="hold">
                      <p:stCondLst>
                        <p:cond delay="indefinite"/>
                      </p:stCondLst>
                      <p:childTnLst>
                        <p:par>
                          <p:cTn id="2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3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nodeType="clickEffect" fill="hold">
                      <p:stCondLst>
                        <p:cond delay="indefinite"/>
                      </p:stCondLst>
                      <p:childTnLst>
                        <p:par>
                          <p:cTn id="2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2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31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nodeType="clickEffect" fill="hold">
                      <p:stCondLst>
                        <p:cond delay="indefinite"/>
                      </p:stCondLst>
                      <p:childTnLst>
                        <p:par>
                          <p:cTn id="2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3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39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714240" y="2428920"/>
            <a:ext cx="8229240" cy="325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Ravnice uz rijeke prije nisu bile naseljene zbog čestih poplava i vlažnog močvarnog tla. 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r-Latn-CS" sz="3200" spc="-1" strike="noStrike">
                <a:solidFill>
                  <a:srgbClr val="000000"/>
                </a:solidFill>
                <a:latin typeface="Calibri"/>
              </a:rPr>
              <a:t>Ljudi su krčenjem šuma, gradnjom nasipa i isušivanjem napravili plodno tlo, naselili ga i obrađivali.</a:t>
            </a:r>
            <a:endParaRPr b="0" lang="sr-Latn-C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240" dur="indefinite" restart="never" nodeType="tmRoot">
          <p:childTnLst>
            <p:seq>
              <p:cTn id="241" dur="indefinite" nodeType="mainSeq">
                <p:childTnLst>
                  <p:par>
                    <p:cTn id="242" nodeType="clickEffect" fill="hold">
                      <p:stCondLst>
                        <p:cond delay="indefinite"/>
                      </p:stCondLst>
                      <p:childTnLst>
                        <p:par>
                          <p:cTn id="2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" dur="10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nodeType="clickEffect" fill="hold">
                      <p:stCondLst>
                        <p:cond delay="indefinite"/>
                      </p:stCondLst>
                      <p:childTnLst>
                        <p:par>
                          <p:cTn id="2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100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Application>LibreOffice/6.2.5.2$Windows_X86_64 LibreOffice_project/1ec314fa52f458adc18c4f025c545a4e8b22c159</Application>
  <Words>516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2010-09-25T17:30:48Z</dcterms:created>
  <dc:creator>Maca</dc:creator>
  <dc:description/>
  <dc:language>hr-HR</dc:language>
  <cp:lastModifiedBy>Višnja</cp:lastModifiedBy>
  <dcterms:modified xsi:type="dcterms:W3CDTF">2015-04-06T19:30:01Z</dcterms:modified>
  <cp:revision>33</cp:revision>
  <dc:subject/>
  <dc:title>PRIRODNO-ZEMLJOPISNI UVJETI NIZINSKIH KRAJEVA  REPUBLIKE HRVATSKE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