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9" r:id="rId1"/>
    <p:sldMasterId id="2147484063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3" r:id="rId7"/>
    <p:sldId id="262" r:id="rId8"/>
    <p:sldId id="264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AE0E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98" autoAdjust="0"/>
  </p:normalViewPr>
  <p:slideViewPr>
    <p:cSldViewPr snapToGrid="0">
      <p:cViewPr varScale="1">
        <p:scale>
          <a:sx n="75" d="100"/>
          <a:sy n="75" d="100"/>
        </p:scale>
        <p:origin x="5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D999A-438A-4449-A6DB-B34CCFEFE355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C6DD8-BC25-49BB-83F9-48D15911C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0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C6DD8-BC25-49BB-83F9-48D15911C1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3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91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80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00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92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89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6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59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21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38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15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21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89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18-Mar-20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5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4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51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86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14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88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24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24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29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0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2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sjedenje, stol, hrana, bijelo&#10;&#10;Opis je automatski generiran">
            <a:extLst>
              <a:ext uri="{FF2B5EF4-FFF2-40B4-BE49-F238E27FC236}">
                <a16:creationId xmlns:a16="http://schemas.microsoft.com/office/drawing/2014/main" id="{A3C90039-4A88-4C84-ACE0-141D7B12D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4769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0ECD2EB-6EB4-4584-B603-6074B60A9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646" y="3553904"/>
            <a:ext cx="5307289" cy="3511485"/>
          </a:xfrm>
        </p:spPr>
        <p:txBody>
          <a:bodyPr anchor="ctr">
            <a:normAutofit/>
          </a:bodyPr>
          <a:lstStyle/>
          <a:p>
            <a:r>
              <a:rPr lang="hr-HR" sz="4400" dirty="0"/>
              <a:t>ODGOVORNOST I POŠTOVANJE PREMA VLASTITOM TIJELU</a:t>
            </a:r>
            <a:endParaRPr lang="en-US" sz="44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98979B8-86C9-4BF7-8779-56A0516D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912" y="4907629"/>
            <a:ext cx="2228641" cy="1185353"/>
          </a:xfrm>
        </p:spPr>
        <p:txBody>
          <a:bodyPr anchor="ctr">
            <a:normAutofit/>
          </a:bodyPr>
          <a:lstStyle/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93893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tol, cvijet, sjedenje, vaza&#10;&#10;Opis je automatski generiran">
            <a:extLst>
              <a:ext uri="{FF2B5EF4-FFF2-40B4-BE49-F238E27FC236}">
                <a16:creationId xmlns:a16="http://schemas.microsoft.com/office/drawing/2014/main" id="{45C7B635-C176-4618-B0D0-060DD752B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8347762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BB001A2-F509-443A-9ED9-86F0C78F4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01" y="5748307"/>
            <a:ext cx="11750607" cy="1609344"/>
          </a:xfrm>
        </p:spPr>
        <p:txBody>
          <a:bodyPr>
            <a:normAutofit/>
          </a:bodyPr>
          <a:lstStyle/>
          <a:p>
            <a:r>
              <a:rPr lang="hr-HR" sz="3600" dirty="0"/>
              <a:t>Promotri ljudske dodire u sljedećim situacijama! </a:t>
            </a:r>
            <a:endParaRPr lang="en-US" sz="3600" dirty="0"/>
          </a:p>
        </p:txBody>
      </p:sp>
      <p:pic>
        <p:nvPicPr>
          <p:cNvPr id="1026" name="Picture 2" descr="Slikovni rezultat za comforting">
            <a:extLst>
              <a:ext uri="{FF2B5EF4-FFF2-40B4-BE49-F238E27FC236}">
                <a16:creationId xmlns:a16="http://schemas.microsoft.com/office/drawing/2014/main" id="{B554ED72-76BB-4DB1-A328-4C997EB07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06" y="1319221"/>
            <a:ext cx="2648153" cy="39639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happy hug kids">
            <a:extLst>
              <a:ext uri="{FF2B5EF4-FFF2-40B4-BE49-F238E27FC236}">
                <a16:creationId xmlns:a16="http://schemas.microsoft.com/office/drawing/2014/main" id="{9AC00ADE-39DA-47A7-B7F1-E2031175B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6" b="5582"/>
          <a:stretch/>
        </p:blipFill>
        <p:spPr bwMode="auto">
          <a:xfrm>
            <a:off x="3348158" y="76285"/>
            <a:ext cx="2330161" cy="3013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ikovni rezultat za happy hug kids">
            <a:extLst>
              <a:ext uri="{FF2B5EF4-FFF2-40B4-BE49-F238E27FC236}">
                <a16:creationId xmlns:a16="http://schemas.microsoft.com/office/drawing/2014/main" id="{1BF25348-3DD4-4F13-A8EB-10878F6F7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2"/>
          <a:stretch/>
        </p:blipFill>
        <p:spPr bwMode="auto">
          <a:xfrm>
            <a:off x="3348158" y="3166354"/>
            <a:ext cx="3033030" cy="2881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likovni rezultat za hands holding kids">
            <a:extLst>
              <a:ext uri="{FF2B5EF4-FFF2-40B4-BE49-F238E27FC236}">
                <a16:creationId xmlns:a16="http://schemas.microsoft.com/office/drawing/2014/main" id="{0E0D8573-7B05-4B7A-B8E5-F7D5EDD95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543" y="348207"/>
            <a:ext cx="3916051" cy="2611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likovni rezultat za comforting kids">
            <a:extLst>
              <a:ext uri="{FF2B5EF4-FFF2-40B4-BE49-F238E27FC236}">
                <a16:creationId xmlns:a16="http://schemas.microsoft.com/office/drawing/2014/main" id="{0C1EBD10-A0A7-4965-AE10-E907B334F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536" y="3301207"/>
            <a:ext cx="3936391" cy="2611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781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sjedenje, stol, hrana, bijelo&#10;&#10;Opis je automatski generiran">
            <a:extLst>
              <a:ext uri="{FF2B5EF4-FFF2-40B4-BE49-F238E27FC236}">
                <a16:creationId xmlns:a16="http://schemas.microsoft.com/office/drawing/2014/main" id="{180FF8B7-2AF2-4A7B-B717-69506D764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"/>
            <a:ext cx="12192000" cy="924769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2613023-262E-4B61-A011-693E52B80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13360"/>
            <a:ext cx="5547360" cy="188814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bg1"/>
                </a:solidFill>
              </a:rPr>
              <a:t>Jesu li to sve bili ugodni, primjereni dodiri?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0F22BB5-2221-4CD0-AB05-D8ECEEA7F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4541757"/>
            <a:ext cx="10746232" cy="1888149"/>
          </a:xfrm>
          <a:custGeom>
            <a:avLst/>
            <a:gdLst>
              <a:gd name="connsiteX0" fmla="*/ 0 w 10746232"/>
              <a:gd name="connsiteY0" fmla="*/ 0 h 1888149"/>
              <a:gd name="connsiteX1" fmla="*/ 489551 w 10746232"/>
              <a:gd name="connsiteY1" fmla="*/ 0 h 1888149"/>
              <a:gd name="connsiteX2" fmla="*/ 1194026 w 10746232"/>
              <a:gd name="connsiteY2" fmla="*/ 0 h 1888149"/>
              <a:gd name="connsiteX3" fmla="*/ 1576114 w 10746232"/>
              <a:gd name="connsiteY3" fmla="*/ 0 h 1888149"/>
              <a:gd name="connsiteX4" fmla="*/ 2280589 w 10746232"/>
              <a:gd name="connsiteY4" fmla="*/ 0 h 1888149"/>
              <a:gd name="connsiteX5" fmla="*/ 3092527 w 10746232"/>
              <a:gd name="connsiteY5" fmla="*/ 0 h 1888149"/>
              <a:gd name="connsiteX6" fmla="*/ 3474615 w 10746232"/>
              <a:gd name="connsiteY6" fmla="*/ 0 h 1888149"/>
              <a:gd name="connsiteX7" fmla="*/ 3749241 w 10746232"/>
              <a:gd name="connsiteY7" fmla="*/ 0 h 1888149"/>
              <a:gd name="connsiteX8" fmla="*/ 4561178 w 10746232"/>
              <a:gd name="connsiteY8" fmla="*/ 0 h 1888149"/>
              <a:gd name="connsiteX9" fmla="*/ 5050729 w 10746232"/>
              <a:gd name="connsiteY9" fmla="*/ 0 h 1888149"/>
              <a:gd name="connsiteX10" fmla="*/ 5540280 w 10746232"/>
              <a:gd name="connsiteY10" fmla="*/ 0 h 1888149"/>
              <a:gd name="connsiteX11" fmla="*/ 6029830 w 10746232"/>
              <a:gd name="connsiteY11" fmla="*/ 0 h 1888149"/>
              <a:gd name="connsiteX12" fmla="*/ 6519381 w 10746232"/>
              <a:gd name="connsiteY12" fmla="*/ 0 h 1888149"/>
              <a:gd name="connsiteX13" fmla="*/ 6794007 w 10746232"/>
              <a:gd name="connsiteY13" fmla="*/ 0 h 1888149"/>
              <a:gd name="connsiteX14" fmla="*/ 7605944 w 10746232"/>
              <a:gd name="connsiteY14" fmla="*/ 0 h 1888149"/>
              <a:gd name="connsiteX15" fmla="*/ 7988032 w 10746232"/>
              <a:gd name="connsiteY15" fmla="*/ 0 h 1888149"/>
              <a:gd name="connsiteX16" fmla="*/ 8585045 w 10746232"/>
              <a:gd name="connsiteY16" fmla="*/ 0 h 1888149"/>
              <a:gd name="connsiteX17" fmla="*/ 8967134 w 10746232"/>
              <a:gd name="connsiteY17" fmla="*/ 0 h 1888149"/>
              <a:gd name="connsiteX18" fmla="*/ 9779071 w 10746232"/>
              <a:gd name="connsiteY18" fmla="*/ 0 h 1888149"/>
              <a:gd name="connsiteX19" fmla="*/ 10161159 w 10746232"/>
              <a:gd name="connsiteY19" fmla="*/ 0 h 1888149"/>
              <a:gd name="connsiteX20" fmla="*/ 10746232 w 10746232"/>
              <a:gd name="connsiteY20" fmla="*/ 0 h 1888149"/>
              <a:gd name="connsiteX21" fmla="*/ 10746232 w 10746232"/>
              <a:gd name="connsiteY21" fmla="*/ 490919 h 1888149"/>
              <a:gd name="connsiteX22" fmla="*/ 10746232 w 10746232"/>
              <a:gd name="connsiteY22" fmla="*/ 962956 h 1888149"/>
              <a:gd name="connsiteX23" fmla="*/ 10746232 w 10746232"/>
              <a:gd name="connsiteY23" fmla="*/ 1472756 h 1888149"/>
              <a:gd name="connsiteX24" fmla="*/ 10746232 w 10746232"/>
              <a:gd name="connsiteY24" fmla="*/ 1888149 h 1888149"/>
              <a:gd name="connsiteX25" fmla="*/ 10364144 w 10746232"/>
              <a:gd name="connsiteY25" fmla="*/ 1888149 h 1888149"/>
              <a:gd name="connsiteX26" fmla="*/ 9982056 w 10746232"/>
              <a:gd name="connsiteY26" fmla="*/ 1888149 h 1888149"/>
              <a:gd name="connsiteX27" fmla="*/ 9707430 w 10746232"/>
              <a:gd name="connsiteY27" fmla="*/ 1888149 h 1888149"/>
              <a:gd name="connsiteX28" fmla="*/ 9325341 w 10746232"/>
              <a:gd name="connsiteY28" fmla="*/ 1888149 h 1888149"/>
              <a:gd name="connsiteX29" fmla="*/ 9050715 w 10746232"/>
              <a:gd name="connsiteY29" fmla="*/ 1888149 h 1888149"/>
              <a:gd name="connsiteX30" fmla="*/ 8453703 w 10746232"/>
              <a:gd name="connsiteY30" fmla="*/ 1888149 h 1888149"/>
              <a:gd name="connsiteX31" fmla="*/ 7856690 w 10746232"/>
              <a:gd name="connsiteY31" fmla="*/ 1888149 h 1888149"/>
              <a:gd name="connsiteX32" fmla="*/ 7582064 w 10746232"/>
              <a:gd name="connsiteY32" fmla="*/ 1888149 h 1888149"/>
              <a:gd name="connsiteX33" fmla="*/ 6985051 w 10746232"/>
              <a:gd name="connsiteY33" fmla="*/ 1888149 h 1888149"/>
              <a:gd name="connsiteX34" fmla="*/ 6280576 w 10746232"/>
              <a:gd name="connsiteY34" fmla="*/ 1888149 h 1888149"/>
              <a:gd name="connsiteX35" fmla="*/ 5898487 w 10746232"/>
              <a:gd name="connsiteY35" fmla="*/ 1888149 h 1888149"/>
              <a:gd name="connsiteX36" fmla="*/ 5194012 w 10746232"/>
              <a:gd name="connsiteY36" fmla="*/ 1888149 h 1888149"/>
              <a:gd name="connsiteX37" fmla="*/ 4596999 w 10746232"/>
              <a:gd name="connsiteY37" fmla="*/ 1888149 h 1888149"/>
              <a:gd name="connsiteX38" fmla="*/ 4322373 w 10746232"/>
              <a:gd name="connsiteY38" fmla="*/ 1888149 h 1888149"/>
              <a:gd name="connsiteX39" fmla="*/ 3725360 w 10746232"/>
              <a:gd name="connsiteY39" fmla="*/ 1888149 h 1888149"/>
              <a:gd name="connsiteX40" fmla="*/ 3450734 w 10746232"/>
              <a:gd name="connsiteY40" fmla="*/ 1888149 h 1888149"/>
              <a:gd name="connsiteX41" fmla="*/ 2853722 w 10746232"/>
              <a:gd name="connsiteY41" fmla="*/ 1888149 h 1888149"/>
              <a:gd name="connsiteX42" fmla="*/ 2256709 w 10746232"/>
              <a:gd name="connsiteY42" fmla="*/ 1888149 h 1888149"/>
              <a:gd name="connsiteX43" fmla="*/ 1659696 w 10746232"/>
              <a:gd name="connsiteY43" fmla="*/ 1888149 h 1888149"/>
              <a:gd name="connsiteX44" fmla="*/ 847758 w 10746232"/>
              <a:gd name="connsiteY44" fmla="*/ 1888149 h 1888149"/>
              <a:gd name="connsiteX45" fmla="*/ 0 w 10746232"/>
              <a:gd name="connsiteY45" fmla="*/ 1888149 h 1888149"/>
              <a:gd name="connsiteX46" fmla="*/ 0 w 10746232"/>
              <a:gd name="connsiteY46" fmla="*/ 1472756 h 1888149"/>
              <a:gd name="connsiteX47" fmla="*/ 0 w 10746232"/>
              <a:gd name="connsiteY47" fmla="*/ 1000719 h 1888149"/>
              <a:gd name="connsiteX48" fmla="*/ 0 w 10746232"/>
              <a:gd name="connsiteY48" fmla="*/ 566445 h 1888149"/>
              <a:gd name="connsiteX49" fmla="*/ 0 w 10746232"/>
              <a:gd name="connsiteY49" fmla="*/ 0 h 188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746232" h="1888149" fill="none" extrusionOk="0">
                <a:moveTo>
                  <a:pt x="0" y="0"/>
                </a:moveTo>
                <a:cubicBezTo>
                  <a:pt x="172743" y="-28132"/>
                  <a:pt x="311923" y="35801"/>
                  <a:pt x="489551" y="0"/>
                </a:cubicBezTo>
                <a:cubicBezTo>
                  <a:pt x="667179" y="-35801"/>
                  <a:pt x="919559" y="4268"/>
                  <a:pt x="1194026" y="0"/>
                </a:cubicBezTo>
                <a:cubicBezTo>
                  <a:pt x="1468493" y="-4268"/>
                  <a:pt x="1455282" y="36483"/>
                  <a:pt x="1576114" y="0"/>
                </a:cubicBezTo>
                <a:cubicBezTo>
                  <a:pt x="1696946" y="-36483"/>
                  <a:pt x="2117851" y="15670"/>
                  <a:pt x="2280589" y="0"/>
                </a:cubicBezTo>
                <a:cubicBezTo>
                  <a:pt x="2443327" y="-15670"/>
                  <a:pt x="2753211" y="59961"/>
                  <a:pt x="3092527" y="0"/>
                </a:cubicBezTo>
                <a:cubicBezTo>
                  <a:pt x="3431843" y="-59961"/>
                  <a:pt x="3328455" y="36633"/>
                  <a:pt x="3474615" y="0"/>
                </a:cubicBezTo>
                <a:cubicBezTo>
                  <a:pt x="3620775" y="-36633"/>
                  <a:pt x="3649273" y="18911"/>
                  <a:pt x="3749241" y="0"/>
                </a:cubicBezTo>
                <a:cubicBezTo>
                  <a:pt x="3849209" y="-18911"/>
                  <a:pt x="4328134" y="23343"/>
                  <a:pt x="4561178" y="0"/>
                </a:cubicBezTo>
                <a:cubicBezTo>
                  <a:pt x="4794222" y="-23343"/>
                  <a:pt x="4889999" y="29292"/>
                  <a:pt x="5050729" y="0"/>
                </a:cubicBezTo>
                <a:cubicBezTo>
                  <a:pt x="5211459" y="-29292"/>
                  <a:pt x="5392912" y="27418"/>
                  <a:pt x="5540280" y="0"/>
                </a:cubicBezTo>
                <a:cubicBezTo>
                  <a:pt x="5687648" y="-27418"/>
                  <a:pt x="5898406" y="13249"/>
                  <a:pt x="6029830" y="0"/>
                </a:cubicBezTo>
                <a:cubicBezTo>
                  <a:pt x="6161254" y="-13249"/>
                  <a:pt x="6358114" y="37930"/>
                  <a:pt x="6519381" y="0"/>
                </a:cubicBezTo>
                <a:cubicBezTo>
                  <a:pt x="6680648" y="-37930"/>
                  <a:pt x="6693018" y="28984"/>
                  <a:pt x="6794007" y="0"/>
                </a:cubicBezTo>
                <a:cubicBezTo>
                  <a:pt x="6894996" y="-28984"/>
                  <a:pt x="7418100" y="24778"/>
                  <a:pt x="7605944" y="0"/>
                </a:cubicBezTo>
                <a:cubicBezTo>
                  <a:pt x="7793788" y="-24778"/>
                  <a:pt x="7831170" y="42811"/>
                  <a:pt x="7988032" y="0"/>
                </a:cubicBezTo>
                <a:cubicBezTo>
                  <a:pt x="8144894" y="-42811"/>
                  <a:pt x="8398674" y="43408"/>
                  <a:pt x="8585045" y="0"/>
                </a:cubicBezTo>
                <a:cubicBezTo>
                  <a:pt x="8771416" y="-43408"/>
                  <a:pt x="8853300" y="9687"/>
                  <a:pt x="8967134" y="0"/>
                </a:cubicBezTo>
                <a:cubicBezTo>
                  <a:pt x="9080968" y="-9687"/>
                  <a:pt x="9457604" y="26256"/>
                  <a:pt x="9779071" y="0"/>
                </a:cubicBezTo>
                <a:cubicBezTo>
                  <a:pt x="10100538" y="-26256"/>
                  <a:pt x="10062836" y="4072"/>
                  <a:pt x="10161159" y="0"/>
                </a:cubicBezTo>
                <a:cubicBezTo>
                  <a:pt x="10259482" y="-4072"/>
                  <a:pt x="10520044" y="46008"/>
                  <a:pt x="10746232" y="0"/>
                </a:cubicBezTo>
                <a:cubicBezTo>
                  <a:pt x="10748899" y="168727"/>
                  <a:pt x="10729257" y="350270"/>
                  <a:pt x="10746232" y="490919"/>
                </a:cubicBezTo>
                <a:cubicBezTo>
                  <a:pt x="10763207" y="631568"/>
                  <a:pt x="10722519" y="836671"/>
                  <a:pt x="10746232" y="962956"/>
                </a:cubicBezTo>
                <a:cubicBezTo>
                  <a:pt x="10769945" y="1089241"/>
                  <a:pt x="10736816" y="1348943"/>
                  <a:pt x="10746232" y="1472756"/>
                </a:cubicBezTo>
                <a:cubicBezTo>
                  <a:pt x="10755648" y="1596569"/>
                  <a:pt x="10741531" y="1746800"/>
                  <a:pt x="10746232" y="1888149"/>
                </a:cubicBezTo>
                <a:cubicBezTo>
                  <a:pt x="10572193" y="1926192"/>
                  <a:pt x="10467983" y="1882099"/>
                  <a:pt x="10364144" y="1888149"/>
                </a:cubicBezTo>
                <a:cubicBezTo>
                  <a:pt x="10260305" y="1894199"/>
                  <a:pt x="10152080" y="1875180"/>
                  <a:pt x="9982056" y="1888149"/>
                </a:cubicBezTo>
                <a:cubicBezTo>
                  <a:pt x="9812032" y="1901118"/>
                  <a:pt x="9774290" y="1863227"/>
                  <a:pt x="9707430" y="1888149"/>
                </a:cubicBezTo>
                <a:cubicBezTo>
                  <a:pt x="9640570" y="1913071"/>
                  <a:pt x="9439499" y="1850259"/>
                  <a:pt x="9325341" y="1888149"/>
                </a:cubicBezTo>
                <a:cubicBezTo>
                  <a:pt x="9211183" y="1926039"/>
                  <a:pt x="9138701" y="1876796"/>
                  <a:pt x="9050715" y="1888149"/>
                </a:cubicBezTo>
                <a:cubicBezTo>
                  <a:pt x="8962729" y="1899502"/>
                  <a:pt x="8728775" y="1857732"/>
                  <a:pt x="8453703" y="1888149"/>
                </a:cubicBezTo>
                <a:cubicBezTo>
                  <a:pt x="8178631" y="1918566"/>
                  <a:pt x="8114482" y="1877228"/>
                  <a:pt x="7856690" y="1888149"/>
                </a:cubicBezTo>
                <a:cubicBezTo>
                  <a:pt x="7598898" y="1899070"/>
                  <a:pt x="7701508" y="1873675"/>
                  <a:pt x="7582064" y="1888149"/>
                </a:cubicBezTo>
                <a:cubicBezTo>
                  <a:pt x="7462620" y="1902623"/>
                  <a:pt x="7268580" y="1818649"/>
                  <a:pt x="6985051" y="1888149"/>
                </a:cubicBezTo>
                <a:cubicBezTo>
                  <a:pt x="6701522" y="1957649"/>
                  <a:pt x="6520067" y="1836380"/>
                  <a:pt x="6280576" y="1888149"/>
                </a:cubicBezTo>
                <a:cubicBezTo>
                  <a:pt x="6041085" y="1939918"/>
                  <a:pt x="6029807" y="1862758"/>
                  <a:pt x="5898487" y="1888149"/>
                </a:cubicBezTo>
                <a:cubicBezTo>
                  <a:pt x="5767167" y="1913540"/>
                  <a:pt x="5440248" y="1864140"/>
                  <a:pt x="5194012" y="1888149"/>
                </a:cubicBezTo>
                <a:cubicBezTo>
                  <a:pt x="4947777" y="1912158"/>
                  <a:pt x="4725245" y="1876276"/>
                  <a:pt x="4596999" y="1888149"/>
                </a:cubicBezTo>
                <a:cubicBezTo>
                  <a:pt x="4468753" y="1900022"/>
                  <a:pt x="4385983" y="1867320"/>
                  <a:pt x="4322373" y="1888149"/>
                </a:cubicBezTo>
                <a:cubicBezTo>
                  <a:pt x="4258763" y="1908978"/>
                  <a:pt x="3951333" y="1872434"/>
                  <a:pt x="3725360" y="1888149"/>
                </a:cubicBezTo>
                <a:cubicBezTo>
                  <a:pt x="3499387" y="1903864"/>
                  <a:pt x="3512691" y="1867029"/>
                  <a:pt x="3450734" y="1888149"/>
                </a:cubicBezTo>
                <a:cubicBezTo>
                  <a:pt x="3388777" y="1909269"/>
                  <a:pt x="3129834" y="1875172"/>
                  <a:pt x="2853722" y="1888149"/>
                </a:cubicBezTo>
                <a:cubicBezTo>
                  <a:pt x="2577610" y="1901126"/>
                  <a:pt x="2451151" y="1820666"/>
                  <a:pt x="2256709" y="1888149"/>
                </a:cubicBezTo>
                <a:cubicBezTo>
                  <a:pt x="2062267" y="1955632"/>
                  <a:pt x="1869678" y="1824854"/>
                  <a:pt x="1659696" y="1888149"/>
                </a:cubicBezTo>
                <a:cubicBezTo>
                  <a:pt x="1449714" y="1951444"/>
                  <a:pt x="1032034" y="1811191"/>
                  <a:pt x="847758" y="1888149"/>
                </a:cubicBezTo>
                <a:cubicBezTo>
                  <a:pt x="663482" y="1965107"/>
                  <a:pt x="364906" y="1842442"/>
                  <a:pt x="0" y="1888149"/>
                </a:cubicBezTo>
                <a:cubicBezTo>
                  <a:pt x="-35721" y="1682454"/>
                  <a:pt x="7183" y="1637876"/>
                  <a:pt x="0" y="1472756"/>
                </a:cubicBezTo>
                <a:cubicBezTo>
                  <a:pt x="-7183" y="1307636"/>
                  <a:pt x="37177" y="1108200"/>
                  <a:pt x="0" y="1000719"/>
                </a:cubicBezTo>
                <a:cubicBezTo>
                  <a:pt x="-37177" y="893238"/>
                  <a:pt x="26177" y="662577"/>
                  <a:pt x="0" y="566445"/>
                </a:cubicBezTo>
                <a:cubicBezTo>
                  <a:pt x="-26177" y="470313"/>
                  <a:pt x="24746" y="166685"/>
                  <a:pt x="0" y="0"/>
                </a:cubicBezTo>
                <a:close/>
              </a:path>
              <a:path w="10746232" h="1888149" stroke="0" extrusionOk="0">
                <a:moveTo>
                  <a:pt x="0" y="0"/>
                </a:moveTo>
                <a:cubicBezTo>
                  <a:pt x="162936" y="-51365"/>
                  <a:pt x="428868" y="11146"/>
                  <a:pt x="597013" y="0"/>
                </a:cubicBezTo>
                <a:cubicBezTo>
                  <a:pt x="765158" y="-11146"/>
                  <a:pt x="900435" y="24195"/>
                  <a:pt x="1086563" y="0"/>
                </a:cubicBezTo>
                <a:cubicBezTo>
                  <a:pt x="1272691" y="-24195"/>
                  <a:pt x="1604479" y="47938"/>
                  <a:pt x="1898501" y="0"/>
                </a:cubicBezTo>
                <a:cubicBezTo>
                  <a:pt x="2192523" y="-47938"/>
                  <a:pt x="2460141" y="95990"/>
                  <a:pt x="2710439" y="0"/>
                </a:cubicBezTo>
                <a:cubicBezTo>
                  <a:pt x="2960737" y="-95990"/>
                  <a:pt x="3121366" y="28766"/>
                  <a:pt x="3522376" y="0"/>
                </a:cubicBezTo>
                <a:cubicBezTo>
                  <a:pt x="3923386" y="-28766"/>
                  <a:pt x="3678369" y="6824"/>
                  <a:pt x="3797002" y="0"/>
                </a:cubicBezTo>
                <a:cubicBezTo>
                  <a:pt x="3915635" y="-6824"/>
                  <a:pt x="3950214" y="26287"/>
                  <a:pt x="4071628" y="0"/>
                </a:cubicBezTo>
                <a:cubicBezTo>
                  <a:pt x="4193042" y="-26287"/>
                  <a:pt x="4389472" y="13457"/>
                  <a:pt x="4561178" y="0"/>
                </a:cubicBezTo>
                <a:cubicBezTo>
                  <a:pt x="4732884" y="-13457"/>
                  <a:pt x="5147674" y="93987"/>
                  <a:pt x="5373116" y="0"/>
                </a:cubicBezTo>
                <a:cubicBezTo>
                  <a:pt x="5598558" y="-93987"/>
                  <a:pt x="5547186" y="15146"/>
                  <a:pt x="5647742" y="0"/>
                </a:cubicBezTo>
                <a:cubicBezTo>
                  <a:pt x="5748298" y="-15146"/>
                  <a:pt x="5886804" y="38880"/>
                  <a:pt x="6029830" y="0"/>
                </a:cubicBezTo>
                <a:cubicBezTo>
                  <a:pt x="6172856" y="-38880"/>
                  <a:pt x="6438513" y="72534"/>
                  <a:pt x="6734305" y="0"/>
                </a:cubicBezTo>
                <a:cubicBezTo>
                  <a:pt x="7030098" y="-72534"/>
                  <a:pt x="7381818" y="85430"/>
                  <a:pt x="7546243" y="0"/>
                </a:cubicBezTo>
                <a:cubicBezTo>
                  <a:pt x="7710668" y="-85430"/>
                  <a:pt x="7700154" y="17366"/>
                  <a:pt x="7820869" y="0"/>
                </a:cubicBezTo>
                <a:cubicBezTo>
                  <a:pt x="7941584" y="-17366"/>
                  <a:pt x="8164739" y="20352"/>
                  <a:pt x="8310419" y="0"/>
                </a:cubicBezTo>
                <a:cubicBezTo>
                  <a:pt x="8456099" y="-20352"/>
                  <a:pt x="8472320" y="20539"/>
                  <a:pt x="8585045" y="0"/>
                </a:cubicBezTo>
                <a:cubicBezTo>
                  <a:pt x="8697770" y="-20539"/>
                  <a:pt x="8789179" y="24874"/>
                  <a:pt x="8859671" y="0"/>
                </a:cubicBezTo>
                <a:cubicBezTo>
                  <a:pt x="8930163" y="-24874"/>
                  <a:pt x="9236167" y="41033"/>
                  <a:pt x="9349222" y="0"/>
                </a:cubicBezTo>
                <a:cubicBezTo>
                  <a:pt x="9462277" y="-41033"/>
                  <a:pt x="9663960" y="27989"/>
                  <a:pt x="9838772" y="0"/>
                </a:cubicBezTo>
                <a:cubicBezTo>
                  <a:pt x="10013584" y="-27989"/>
                  <a:pt x="10303486" y="95804"/>
                  <a:pt x="10746232" y="0"/>
                </a:cubicBezTo>
                <a:cubicBezTo>
                  <a:pt x="10780069" y="213974"/>
                  <a:pt x="10695172" y="262112"/>
                  <a:pt x="10746232" y="472037"/>
                </a:cubicBezTo>
                <a:cubicBezTo>
                  <a:pt x="10797292" y="681962"/>
                  <a:pt x="10705436" y="719133"/>
                  <a:pt x="10746232" y="887430"/>
                </a:cubicBezTo>
                <a:cubicBezTo>
                  <a:pt x="10787028" y="1055727"/>
                  <a:pt x="10713653" y="1193864"/>
                  <a:pt x="10746232" y="1321704"/>
                </a:cubicBezTo>
                <a:cubicBezTo>
                  <a:pt x="10778811" y="1449544"/>
                  <a:pt x="10705635" y="1752960"/>
                  <a:pt x="10746232" y="1888149"/>
                </a:cubicBezTo>
                <a:cubicBezTo>
                  <a:pt x="10599237" y="1906665"/>
                  <a:pt x="10410545" y="1828634"/>
                  <a:pt x="10149219" y="1888149"/>
                </a:cubicBezTo>
                <a:cubicBezTo>
                  <a:pt x="9887893" y="1947664"/>
                  <a:pt x="9940110" y="1878006"/>
                  <a:pt x="9767131" y="1888149"/>
                </a:cubicBezTo>
                <a:cubicBezTo>
                  <a:pt x="9594152" y="1898292"/>
                  <a:pt x="9407693" y="1886524"/>
                  <a:pt x="9170118" y="1888149"/>
                </a:cubicBezTo>
                <a:cubicBezTo>
                  <a:pt x="8932543" y="1889774"/>
                  <a:pt x="8856031" y="1869764"/>
                  <a:pt x="8680567" y="1888149"/>
                </a:cubicBezTo>
                <a:cubicBezTo>
                  <a:pt x="8505103" y="1906534"/>
                  <a:pt x="8144008" y="1814086"/>
                  <a:pt x="7976092" y="1888149"/>
                </a:cubicBezTo>
                <a:cubicBezTo>
                  <a:pt x="7808177" y="1962212"/>
                  <a:pt x="7810133" y="1855939"/>
                  <a:pt x="7701466" y="1888149"/>
                </a:cubicBezTo>
                <a:cubicBezTo>
                  <a:pt x="7592799" y="1920359"/>
                  <a:pt x="7119390" y="1875161"/>
                  <a:pt x="6889529" y="1888149"/>
                </a:cubicBezTo>
                <a:cubicBezTo>
                  <a:pt x="6659668" y="1901137"/>
                  <a:pt x="6592360" y="1859742"/>
                  <a:pt x="6507440" y="1888149"/>
                </a:cubicBezTo>
                <a:cubicBezTo>
                  <a:pt x="6422520" y="1916556"/>
                  <a:pt x="6204364" y="1871223"/>
                  <a:pt x="6017890" y="1888149"/>
                </a:cubicBezTo>
                <a:cubicBezTo>
                  <a:pt x="5831416" y="1905075"/>
                  <a:pt x="5552119" y="1867753"/>
                  <a:pt x="5313415" y="1888149"/>
                </a:cubicBezTo>
                <a:cubicBezTo>
                  <a:pt x="5074711" y="1908545"/>
                  <a:pt x="4862854" y="1796978"/>
                  <a:pt x="4501477" y="1888149"/>
                </a:cubicBezTo>
                <a:cubicBezTo>
                  <a:pt x="4140100" y="1979320"/>
                  <a:pt x="4128358" y="1844616"/>
                  <a:pt x="3904464" y="1888149"/>
                </a:cubicBezTo>
                <a:cubicBezTo>
                  <a:pt x="3680570" y="1931682"/>
                  <a:pt x="3698971" y="1866130"/>
                  <a:pt x="3629838" y="1888149"/>
                </a:cubicBezTo>
                <a:cubicBezTo>
                  <a:pt x="3560705" y="1910168"/>
                  <a:pt x="3338454" y="1865091"/>
                  <a:pt x="3247750" y="1888149"/>
                </a:cubicBezTo>
                <a:cubicBezTo>
                  <a:pt x="3157046" y="1911207"/>
                  <a:pt x="2821398" y="1866525"/>
                  <a:pt x="2543275" y="1888149"/>
                </a:cubicBezTo>
                <a:cubicBezTo>
                  <a:pt x="2265153" y="1909773"/>
                  <a:pt x="2091821" y="1837150"/>
                  <a:pt x="1946262" y="1888149"/>
                </a:cubicBezTo>
                <a:cubicBezTo>
                  <a:pt x="1800703" y="1939148"/>
                  <a:pt x="1485650" y="1843005"/>
                  <a:pt x="1134324" y="1888149"/>
                </a:cubicBezTo>
                <a:cubicBezTo>
                  <a:pt x="782998" y="1933293"/>
                  <a:pt x="289072" y="1771618"/>
                  <a:pt x="0" y="1888149"/>
                </a:cubicBezTo>
                <a:cubicBezTo>
                  <a:pt x="-53828" y="1733471"/>
                  <a:pt x="41612" y="1628173"/>
                  <a:pt x="0" y="1416112"/>
                </a:cubicBezTo>
                <a:cubicBezTo>
                  <a:pt x="-41612" y="1204051"/>
                  <a:pt x="17395" y="1143310"/>
                  <a:pt x="0" y="1000719"/>
                </a:cubicBezTo>
                <a:cubicBezTo>
                  <a:pt x="-17395" y="858128"/>
                  <a:pt x="4236" y="685067"/>
                  <a:pt x="0" y="566445"/>
                </a:cubicBezTo>
                <a:cubicBezTo>
                  <a:pt x="-4236" y="447823"/>
                  <a:pt x="47085" y="226325"/>
                  <a:pt x="0" y="0"/>
                </a:cubicBezTo>
                <a:close/>
              </a:path>
            </a:pathLst>
          </a:custGeom>
          <a:blipFill dpi="0" rotWithShape="1">
            <a:blip r:embed="rId3">
              <a:alphaModFix amt="78000"/>
              <a:duotone>
                <a:schemeClr val="accent6">
                  <a:tint val="70000"/>
                  <a:shade val="63000"/>
                </a:schemeClr>
                <a:schemeClr val="accent6">
                  <a:tint val="10000"/>
                  <a:satMod val="150000"/>
                </a:schemeClr>
              </a:duotone>
            </a:blip>
            <a:srcRect/>
            <a:tile tx="0" ty="0" sx="60000" sy="59000" flip="none" algn="tl"/>
          </a:blipFill>
          <a:ln>
            <a:extLst>
              <a:ext uri="{C807C97D-BFC1-408E-A445-0C87EB9F89A2}">
                <ask:lineSketchStyleProps xmlns:ask="http://schemas.microsoft.com/office/drawing/2018/sketchyshapes" sd="2210936657"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err="1"/>
              <a:t>Kako</a:t>
            </a:r>
            <a:r>
              <a:rPr lang="en-US" sz="2400" dirty="0"/>
              <a:t> se </a:t>
            </a:r>
            <a:r>
              <a:rPr lang="en-US" sz="2400" dirty="0" err="1"/>
              <a:t>mogu</a:t>
            </a:r>
            <a:r>
              <a:rPr lang="en-US" sz="2400" dirty="0"/>
              <a:t> </a:t>
            </a:r>
            <a:r>
              <a:rPr lang="en-US" sz="2400" dirty="0" err="1"/>
              <a:t>nazvati</a:t>
            </a:r>
            <a:r>
              <a:rPr lang="en-US" sz="2400" dirty="0"/>
              <a:t> </a:t>
            </a:r>
            <a:r>
              <a:rPr lang="en-US" sz="2400" dirty="0" err="1"/>
              <a:t>takvi</a:t>
            </a:r>
            <a:r>
              <a:rPr lang="en-US" sz="2400" dirty="0"/>
              <a:t> </a:t>
            </a:r>
            <a:r>
              <a:rPr lang="en-US" sz="2400" dirty="0" err="1"/>
              <a:t>dodiri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izmjenjujemo</a:t>
            </a:r>
            <a:r>
              <a:rPr lang="en-US" sz="2400" dirty="0"/>
              <a:t> </a:t>
            </a:r>
            <a:r>
              <a:rPr lang="en-US" sz="2400" dirty="0" err="1"/>
              <a:t>kada</a:t>
            </a:r>
            <a:r>
              <a:rPr lang="en-US" sz="2400" dirty="0"/>
              <a:t> </a:t>
            </a:r>
            <a:r>
              <a:rPr lang="en-US" sz="2400" dirty="0" err="1"/>
              <a:t>tješimo</a:t>
            </a:r>
            <a:r>
              <a:rPr lang="en-US" sz="2400" dirty="0"/>
              <a:t> </a:t>
            </a:r>
            <a:r>
              <a:rPr lang="en-US" sz="2400" dirty="0" err="1"/>
              <a:t>jedni</a:t>
            </a:r>
            <a:r>
              <a:rPr lang="en-US" sz="2400" dirty="0"/>
              <a:t> </a:t>
            </a:r>
            <a:r>
              <a:rPr lang="en-US" sz="2400" dirty="0" err="1"/>
              <a:t>druge</a:t>
            </a:r>
            <a:r>
              <a:rPr lang="en-US" sz="2400" dirty="0"/>
              <a:t>, </a:t>
            </a:r>
            <a:r>
              <a:rPr lang="hr-HR" sz="2400" dirty="0"/>
              <a:t>igramo se, </a:t>
            </a:r>
            <a:r>
              <a:rPr lang="en-US" sz="2400" dirty="0"/>
              <a:t>u </a:t>
            </a:r>
            <a:r>
              <a:rPr lang="en-US" sz="2400" dirty="0" err="1"/>
              <a:t>kojima</a:t>
            </a:r>
            <a:r>
              <a:rPr lang="en-US" sz="2400" dirty="0"/>
              <a:t> se </a:t>
            </a:r>
            <a:r>
              <a:rPr lang="en-US" sz="2400" dirty="0" err="1"/>
              <a:t>osjećamo</a:t>
            </a:r>
            <a:r>
              <a:rPr lang="en-US" sz="2400" dirty="0"/>
              <a:t> </a:t>
            </a:r>
            <a:r>
              <a:rPr lang="en-US" sz="2400" dirty="0" err="1"/>
              <a:t>ugodno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kada</a:t>
            </a:r>
            <a:r>
              <a:rPr lang="en-US" sz="2400" dirty="0"/>
              <a:t> </a:t>
            </a:r>
            <a:r>
              <a:rPr lang="en-US" sz="2400" dirty="0" err="1"/>
              <a:t>ih</a:t>
            </a:r>
            <a:r>
              <a:rPr lang="en-US" sz="2400" dirty="0"/>
              <a:t> </a:t>
            </a:r>
            <a:r>
              <a:rPr lang="en-US" sz="2400" dirty="0" err="1"/>
              <a:t>promatramo</a:t>
            </a:r>
            <a:r>
              <a:rPr lang="en-US" sz="2400" dirty="0"/>
              <a:t>, </a:t>
            </a:r>
            <a:r>
              <a:rPr lang="en-US" sz="2400" dirty="0" err="1"/>
              <a:t>čine</a:t>
            </a:r>
            <a:r>
              <a:rPr lang="en-US" sz="2400" dirty="0"/>
              <a:t> </a:t>
            </a:r>
            <a:r>
              <a:rPr lang="en-US" sz="2400" dirty="0" err="1"/>
              <a:t>nam</a:t>
            </a:r>
            <a:r>
              <a:rPr lang="en-US" sz="2400" dirty="0"/>
              <a:t> se </a:t>
            </a:r>
            <a:r>
              <a:rPr lang="en-US" sz="2400" dirty="0" err="1"/>
              <a:t>prikladnima</a:t>
            </a:r>
            <a:r>
              <a:rPr lang="en-US" sz="2400" dirty="0"/>
              <a:t> za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situaciju</a:t>
            </a:r>
            <a:r>
              <a:rPr lang="en-US" sz="2400" dirty="0"/>
              <a:t>? </a:t>
            </a:r>
            <a:endParaRPr lang="hr-HR" sz="2400" dirty="0"/>
          </a:p>
          <a:p>
            <a:r>
              <a:rPr lang="en-US" sz="2400" dirty="0"/>
              <a:t>To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b="1" dirty="0">
                <a:latin typeface="Goudy Stout" panose="0202090407030B020401" pitchFamily="18" charset="0"/>
              </a:rPr>
              <a:t>PRIHVATLJIVI DODIRI</a:t>
            </a:r>
            <a:r>
              <a:rPr lang="hr-HR" sz="2400" b="1" dirty="0">
                <a:latin typeface="Goudy Stout" panose="0202090407030B020401" pitchFamily="18" charset="0"/>
              </a:rPr>
              <a:t>.</a:t>
            </a:r>
            <a:endParaRPr lang="en-US" sz="2400" b="1" dirty="0">
              <a:latin typeface="Goudy Stout" panose="0202090407030B020401" pitchFamily="18" charset="0"/>
            </a:endParaRPr>
          </a:p>
        </p:txBody>
      </p:sp>
      <p:pic>
        <p:nvPicPr>
          <p:cNvPr id="2050" name="Picture 2" descr="Slikovni rezultat za yes animated">
            <a:extLst>
              <a:ext uri="{FF2B5EF4-FFF2-40B4-BE49-F238E27FC236}">
                <a16:creationId xmlns:a16="http://schemas.microsoft.com/office/drawing/2014/main" id="{C6647AAB-3EA0-4E3B-AE26-80C03F25B0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54" y="2316242"/>
            <a:ext cx="2225515" cy="222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624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4" descr="Slika na kojoj se prikazuje stol, cvijet, sjedenje, vaza&#10;&#10;Opis je automatski generiran">
            <a:extLst>
              <a:ext uri="{FF2B5EF4-FFF2-40B4-BE49-F238E27FC236}">
                <a16:creationId xmlns:a16="http://schemas.microsoft.com/office/drawing/2014/main" id="{BDCFE462-D30D-48FE-9C10-3D99D62DF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1" b="-17887"/>
          <a:stretch/>
        </p:blipFill>
        <p:spPr>
          <a:xfrm>
            <a:off x="142240" y="-186081"/>
            <a:ext cx="12049760" cy="723016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00C9F54-648F-4373-B7C1-DA504A5C8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5050B8-40EF-4383-BD37-9F95D52D3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0" y="4385650"/>
            <a:ext cx="7884160" cy="1888150"/>
          </a:xfrm>
        </p:spPr>
        <p:txBody>
          <a:bodyPr/>
          <a:lstStyle/>
          <a:p>
            <a:r>
              <a:rPr lang="pl-PL" dirty="0"/>
              <a:t>Svaka situacija u kojoj nas netko dira, a nama to nije drago, ne sviđa nam se ili se ne osjećamo ugodno smatra se </a:t>
            </a:r>
            <a:r>
              <a:rPr lang="pl-PL" dirty="0">
                <a:solidFill>
                  <a:srgbClr val="FF0000"/>
                </a:solidFill>
              </a:rPr>
              <a:t>neprihvatljivim dodirom</a:t>
            </a:r>
            <a:r>
              <a:rPr lang="pl-PL" dirty="0"/>
              <a:t>. </a:t>
            </a:r>
          </a:p>
          <a:p>
            <a:endParaRPr lang="en-US" dirty="0"/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30883D3C-0D45-44D1-B119-8077537BF120}"/>
              </a:ext>
            </a:extLst>
          </p:cNvPr>
          <p:cNvSpPr txBox="1">
            <a:spLocks/>
          </p:cNvSpPr>
          <p:nvPr/>
        </p:nvSpPr>
        <p:spPr>
          <a:xfrm>
            <a:off x="965200" y="1912054"/>
            <a:ext cx="10261600" cy="18881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solidFill>
                  <a:schemeClr val="bg1"/>
                </a:solidFill>
              </a:rPr>
              <a:t>A što su onda </a:t>
            </a:r>
            <a:r>
              <a:rPr lang="hr-HR" dirty="0">
                <a:solidFill>
                  <a:schemeClr val="bg1"/>
                </a:solidFill>
                <a:latin typeface="Goudy Stout" panose="0202090407030B020401" pitchFamily="18" charset="0"/>
              </a:rPr>
              <a:t>neprihvatljivi dodiri</a:t>
            </a:r>
            <a:r>
              <a:rPr lang="hr-HR" dirty="0">
                <a:solidFill>
                  <a:schemeClr val="bg1"/>
                </a:solidFill>
              </a:rPr>
              <a:t>?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Slikovni rezultat za don't touch me children illustration">
            <a:extLst>
              <a:ext uri="{FF2B5EF4-FFF2-40B4-BE49-F238E27FC236}">
                <a16:creationId xmlns:a16="http://schemas.microsoft.com/office/drawing/2014/main" id="{FBF7B413-E647-4DD1-9163-D7D12F0BA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5" r="50000"/>
          <a:stretch/>
        </p:blipFill>
        <p:spPr bwMode="auto">
          <a:xfrm>
            <a:off x="965200" y="3884506"/>
            <a:ext cx="1619834" cy="2488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likovni rezultat za molest child animated">
            <a:extLst>
              <a:ext uri="{FF2B5EF4-FFF2-40B4-BE49-F238E27FC236}">
                <a16:creationId xmlns:a16="http://schemas.microsoft.com/office/drawing/2014/main" id="{FCCDC425-004D-46CE-A03C-399167FA4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965" y="5029658"/>
            <a:ext cx="3073259" cy="1737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251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CD5649-C21D-4254-9BA8-307BE41AA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441" y="4744719"/>
            <a:ext cx="3399924" cy="2030937"/>
          </a:xfrm>
        </p:spPr>
        <p:txBody>
          <a:bodyPr>
            <a:normAutofit/>
          </a:bodyPr>
          <a:lstStyle/>
          <a:p>
            <a:r>
              <a:rPr lang="hr-HR" sz="4000" dirty="0"/>
              <a:t>Neprihvatljivi dodiri!</a:t>
            </a:r>
            <a:endParaRPr lang="en-US" sz="4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825004D-7324-49FE-A2C8-D08A3AB250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83" t="22666" r="43667" b="28444"/>
          <a:stretch/>
        </p:blipFill>
        <p:spPr>
          <a:xfrm>
            <a:off x="402914" y="163832"/>
            <a:ext cx="429768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D53693C-A047-4427-96C3-6D61C038A8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0" t="7067" r="18000"/>
          <a:stretch/>
        </p:blipFill>
        <p:spPr>
          <a:xfrm>
            <a:off x="7359892" y="3428999"/>
            <a:ext cx="4129304" cy="3346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Slikovni rezultat za unsafe touches">
            <a:extLst>
              <a:ext uri="{FF2B5EF4-FFF2-40B4-BE49-F238E27FC236}">
                <a16:creationId xmlns:a16="http://schemas.microsoft.com/office/drawing/2014/main" id="{795CF475-98A3-4000-B780-7FBB79B93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89" y="3748945"/>
            <a:ext cx="3490131" cy="3026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likovni rezultat za unsafe touches">
            <a:extLst>
              <a:ext uri="{FF2B5EF4-FFF2-40B4-BE49-F238E27FC236}">
                <a16:creationId xmlns:a16="http://schemas.microsoft.com/office/drawing/2014/main" id="{64FB74C7-9B31-4DE8-854F-C32808902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202" y="163832"/>
            <a:ext cx="4129303" cy="3225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likovni rezultat za no animated gif">
            <a:extLst>
              <a:ext uri="{FF2B5EF4-FFF2-40B4-BE49-F238E27FC236}">
                <a16:creationId xmlns:a16="http://schemas.microsoft.com/office/drawing/2014/main" id="{77BF2DF2-4FD3-4985-AA3C-A02C8EC9B2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797" y="2590800"/>
            <a:ext cx="2370095" cy="237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likovni rezultat za molest child animated">
            <a:extLst>
              <a:ext uri="{FF2B5EF4-FFF2-40B4-BE49-F238E27FC236}">
                <a16:creationId xmlns:a16="http://schemas.microsoft.com/office/drawing/2014/main" id="{50DDE0FD-187C-4F25-80A4-E050ABF78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423" y="655320"/>
            <a:ext cx="3778248" cy="2115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189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7ED598-5CD9-4971-AF15-DE14AA42B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-132080"/>
            <a:ext cx="10027920" cy="1609344"/>
          </a:xfrm>
        </p:spPr>
        <p:txBody>
          <a:bodyPr>
            <a:normAutofit/>
          </a:bodyPr>
          <a:lstStyle/>
          <a:p>
            <a:r>
              <a:rPr lang="hr-HR" dirty="0"/>
              <a:t>Pogledaj kratak </a:t>
            </a:r>
            <a:r>
              <a:rPr lang="hr-HR" dirty="0" err="1"/>
              <a:t>film„Kiko</a:t>
            </a:r>
            <a:r>
              <a:rPr lang="hr-HR" dirty="0"/>
              <a:t> i ruka”</a:t>
            </a:r>
            <a:endParaRPr lang="en-US" dirty="0"/>
          </a:p>
        </p:txBody>
      </p:sp>
      <p:pic>
        <p:nvPicPr>
          <p:cNvPr id="4" name="Kiko i ruka">
            <a:hlinkClick r:id="" action="ppaction://media"/>
            <a:extLst>
              <a:ext uri="{FF2B5EF4-FFF2-40B4-BE49-F238E27FC236}">
                <a16:creationId xmlns:a16="http://schemas.microsoft.com/office/drawing/2014/main" id="{94AAC991-3277-4E93-B35A-BC5529F65E8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34774" y="1123653"/>
            <a:ext cx="6922452" cy="5536227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A44CA651-852D-42EC-82C7-A71AD9BE604B}"/>
              </a:ext>
            </a:extLst>
          </p:cNvPr>
          <p:cNvSpPr txBox="1"/>
          <p:nvPr/>
        </p:nvSpPr>
        <p:spPr>
          <a:xfrm>
            <a:off x="132080" y="2357120"/>
            <a:ext cx="23266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Poruka</a:t>
            </a:r>
            <a:r>
              <a:rPr lang="en-US" sz="2000" b="1" dirty="0"/>
              <a:t>: </a:t>
            </a:r>
            <a:r>
              <a:rPr lang="en-US" sz="2000" b="1" dirty="0" err="1"/>
              <a:t>Kiko</a:t>
            </a:r>
            <a:r>
              <a:rPr lang="en-US" sz="2000" b="1" dirty="0"/>
              <a:t> je </a:t>
            </a:r>
            <a:r>
              <a:rPr lang="en-US" sz="2000" b="1" dirty="0" err="1"/>
              <a:t>rekao</a:t>
            </a:r>
            <a:r>
              <a:rPr lang="en-US" sz="2000" b="1" dirty="0"/>
              <a:t> NE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dao</a:t>
            </a:r>
            <a:r>
              <a:rPr lang="en-US" sz="2000" b="1" dirty="0"/>
              <a:t> da </a:t>
            </a:r>
            <a:r>
              <a:rPr lang="en-US" sz="2000" b="1" dirty="0" err="1"/>
              <a:t>ga</a:t>
            </a:r>
            <a:r>
              <a:rPr lang="en-US" sz="2000" b="1" dirty="0"/>
              <a:t> </a:t>
            </a:r>
            <a:r>
              <a:rPr lang="en-US" sz="2000" b="1" dirty="0" err="1"/>
              <a:t>ruka</a:t>
            </a:r>
            <a:r>
              <a:rPr lang="en-US" sz="2000" b="1" dirty="0"/>
              <a:t> </a:t>
            </a:r>
            <a:r>
              <a:rPr lang="en-US" sz="2000" b="1" dirty="0" err="1"/>
              <a:t>dira</a:t>
            </a:r>
            <a:r>
              <a:rPr lang="en-US" sz="2000" b="1" dirty="0"/>
              <a:t> </a:t>
            </a:r>
            <a:r>
              <a:rPr lang="en-US" sz="2000" b="1" dirty="0" err="1"/>
              <a:t>ispod</a:t>
            </a:r>
            <a:r>
              <a:rPr lang="en-US" sz="2000" b="1" dirty="0"/>
              <a:t> </a:t>
            </a:r>
            <a:r>
              <a:rPr lang="en-US" sz="2000" b="1" dirty="0" err="1"/>
              <a:t>donjeg</a:t>
            </a:r>
            <a:r>
              <a:rPr lang="en-US" sz="2000" b="1" dirty="0"/>
              <a:t> </a:t>
            </a:r>
            <a:r>
              <a:rPr lang="en-US" sz="2000" b="1" dirty="0" err="1"/>
              <a:t>rublja</a:t>
            </a:r>
            <a:r>
              <a:rPr lang="en-US" sz="2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852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DF31FE-9252-410F-BD8D-07C771259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920" y="3881120"/>
            <a:ext cx="4653280" cy="276352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r-HR" sz="2400" dirty="0"/>
              <a:t>Ponekad zli ljudi žele da neprihvatljivi dodiri ostanu tajna ili će ih pokušati sakriti tako da ti ponude darove, obećanjima ili prijetnjama. Takve tajne nikada ne smiješ skrivati!</a:t>
            </a:r>
            <a:endParaRPr lang="en-US" sz="24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6334512-5116-4CAE-BE21-5C3710373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" y="3698240"/>
            <a:ext cx="6370320" cy="29768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b="1" dirty="0"/>
              <a:t>1. </a:t>
            </a:r>
            <a:r>
              <a:rPr lang="en-US" b="1" dirty="0" err="1"/>
              <a:t>Tvoje</a:t>
            </a:r>
            <a:r>
              <a:rPr lang="en-US" b="1" dirty="0"/>
              <a:t> </a:t>
            </a:r>
            <a:r>
              <a:rPr lang="en-US" b="1" dirty="0" err="1"/>
              <a:t>tijelo</a:t>
            </a:r>
            <a:r>
              <a:rPr lang="en-US" b="1" dirty="0"/>
              <a:t> </a:t>
            </a:r>
            <a:r>
              <a:rPr lang="en-US" b="1" dirty="0" err="1"/>
              <a:t>pripada</a:t>
            </a:r>
            <a:r>
              <a:rPr lang="en-US" b="1" dirty="0"/>
              <a:t> </a:t>
            </a:r>
            <a:r>
              <a:rPr lang="en-US" b="1" dirty="0" err="1"/>
              <a:t>samo</a:t>
            </a:r>
            <a:r>
              <a:rPr lang="en-US" b="1" dirty="0"/>
              <a:t> </a:t>
            </a:r>
            <a:r>
              <a:rPr lang="en-US" b="1" dirty="0" err="1"/>
              <a:t>tebi</a:t>
            </a:r>
            <a:r>
              <a:rPr lang="hr-HR" b="1" dirty="0"/>
              <a:t>!</a:t>
            </a:r>
          </a:p>
          <a:p>
            <a:r>
              <a:rPr lang="en-US" b="1" dirty="0"/>
              <a:t>2.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razlika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b="1" dirty="0" err="1"/>
              <a:t>dobrog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lošeg</a:t>
            </a:r>
            <a:r>
              <a:rPr lang="en-US" b="1" dirty="0"/>
              <a:t> </a:t>
            </a:r>
            <a:r>
              <a:rPr lang="en-US" b="1" dirty="0" err="1"/>
              <a:t>dodira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loše</a:t>
            </a:r>
            <a:r>
              <a:rPr lang="en-US" dirty="0"/>
              <a:t> </a:t>
            </a:r>
            <a:r>
              <a:rPr lang="en-US" dirty="0" err="1"/>
              <a:t>dodire</a:t>
            </a:r>
            <a:r>
              <a:rPr lang="en-US" dirty="0"/>
              <a:t> ne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dopustiti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hr-HR" dirty="0"/>
              <a:t> glasno</a:t>
            </a:r>
            <a:r>
              <a:rPr lang="en-US" b="1" dirty="0"/>
              <a:t> </a:t>
            </a:r>
            <a:r>
              <a:rPr lang="en-US" b="1" dirty="0" err="1"/>
              <a:t>reći</a:t>
            </a:r>
            <a:r>
              <a:rPr lang="en-US" b="1" dirty="0"/>
              <a:t> NE</a:t>
            </a:r>
            <a:r>
              <a:rPr lang="hr-HR" b="1" dirty="0"/>
              <a:t> i </a:t>
            </a:r>
            <a:r>
              <a:rPr lang="en-US" dirty="0" err="1"/>
              <a:t>rukama</a:t>
            </a:r>
            <a:r>
              <a:rPr lang="en-US" dirty="0"/>
              <a:t> </a:t>
            </a:r>
            <a:r>
              <a:rPr lang="en-US" dirty="0" err="1"/>
              <a:t>ispruženim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naprijed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dlanovima</a:t>
            </a:r>
            <a:r>
              <a:rPr lang="en-US" dirty="0"/>
              <a:t> </a:t>
            </a:r>
            <a:r>
              <a:rPr lang="en-US" dirty="0" err="1"/>
              <a:t>okrenutim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van </a:t>
            </a:r>
            <a:r>
              <a:rPr lang="en-US" dirty="0" err="1"/>
              <a:t>jasno</a:t>
            </a:r>
            <a:r>
              <a:rPr lang="en-US" dirty="0"/>
              <a:t> </a:t>
            </a:r>
            <a:r>
              <a:rPr lang="en-US" dirty="0" err="1"/>
              <a:t>iskaz</a:t>
            </a:r>
            <a:r>
              <a:rPr lang="hr-HR" dirty="0"/>
              <a:t>ati da ne želimo taj dodir</a:t>
            </a:r>
            <a:r>
              <a:rPr lang="en-US" dirty="0"/>
              <a:t>)</a:t>
            </a:r>
            <a:r>
              <a:rPr lang="hr-HR" dirty="0"/>
              <a:t>.</a:t>
            </a:r>
          </a:p>
          <a:p>
            <a:r>
              <a:rPr lang="en-US" b="1" dirty="0"/>
              <a:t>3. </a:t>
            </a:r>
            <a:r>
              <a:rPr lang="en-US" dirty="0" err="1"/>
              <a:t>Postoje</a:t>
            </a:r>
            <a:r>
              <a:rPr lang="en-US" b="1" dirty="0"/>
              <a:t> </a:t>
            </a:r>
            <a:r>
              <a:rPr lang="en-US" b="1" dirty="0" err="1"/>
              <a:t>dobre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loše</a:t>
            </a:r>
            <a:r>
              <a:rPr lang="en-US" b="1" dirty="0"/>
              <a:t> </a:t>
            </a:r>
            <a:r>
              <a:rPr lang="en-US" b="1" dirty="0" err="1"/>
              <a:t>tajne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loše</a:t>
            </a:r>
            <a:r>
              <a:rPr lang="en-US" dirty="0"/>
              <a:t> </a:t>
            </a:r>
            <a:r>
              <a:rPr lang="en-US" dirty="0" err="1"/>
              <a:t>tajne</a:t>
            </a:r>
            <a:r>
              <a:rPr lang="en-US" dirty="0"/>
              <a:t> ne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čuvati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b="1" dirty="0" err="1"/>
              <a:t>treba</a:t>
            </a:r>
            <a:r>
              <a:rPr lang="en-US" b="1" dirty="0"/>
              <a:t> </a:t>
            </a:r>
            <a:r>
              <a:rPr lang="en-US" b="1" dirty="0" err="1"/>
              <a:t>povjeriti</a:t>
            </a:r>
            <a:r>
              <a:rPr lang="en-US" b="1" dirty="0"/>
              <a:t> </a:t>
            </a:r>
            <a:r>
              <a:rPr lang="en-US" b="1" dirty="0" err="1"/>
              <a:t>odrasloj</a:t>
            </a:r>
            <a:r>
              <a:rPr lang="en-US" b="1" dirty="0"/>
              <a:t> </a:t>
            </a:r>
            <a:r>
              <a:rPr lang="en-US" b="1" dirty="0" err="1"/>
              <a:t>osobi</a:t>
            </a:r>
            <a:r>
              <a:rPr lang="en-US" b="1" dirty="0"/>
              <a:t> </a:t>
            </a:r>
            <a:r>
              <a:rPr lang="en-US" b="1" dirty="0" err="1"/>
              <a:t>kojoj</a:t>
            </a:r>
            <a:r>
              <a:rPr lang="en-US" b="1" dirty="0"/>
              <a:t> </a:t>
            </a:r>
            <a:r>
              <a:rPr lang="en-US" b="1" dirty="0" err="1"/>
              <a:t>vjeruješ</a:t>
            </a:r>
            <a:r>
              <a:rPr lang="en-US" dirty="0"/>
              <a:t>)</a:t>
            </a:r>
            <a:r>
              <a:rPr lang="hr-HR" b="1" dirty="0"/>
              <a:t>.</a:t>
            </a:r>
          </a:p>
          <a:p>
            <a:r>
              <a:rPr lang="en-US" b="1" dirty="0"/>
              <a:t>4. </a:t>
            </a:r>
            <a:r>
              <a:rPr lang="en-US" dirty="0" err="1"/>
              <a:t>Odrasli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b="1" dirty="0"/>
              <a:t> </a:t>
            </a:r>
            <a:r>
              <a:rPr lang="en-US" b="1" dirty="0" err="1"/>
              <a:t>odgovornost</a:t>
            </a:r>
            <a:r>
              <a:rPr lang="en-US" b="1" dirty="0"/>
              <a:t> </a:t>
            </a:r>
            <a:r>
              <a:rPr lang="en-US" b="1" dirty="0" err="1"/>
              <a:t>zaštititi</a:t>
            </a:r>
            <a:r>
              <a:rPr lang="en-US" b="1" dirty="0"/>
              <a:t> </a:t>
            </a:r>
            <a:r>
              <a:rPr lang="en-US" b="1" dirty="0" err="1"/>
              <a:t>djecu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spriječiti</a:t>
            </a:r>
            <a:r>
              <a:rPr lang="en-US" b="1" dirty="0"/>
              <a:t> </a:t>
            </a:r>
            <a:r>
              <a:rPr lang="en-US" b="1" dirty="0" err="1"/>
              <a:t>zlostavljanje</a:t>
            </a:r>
            <a:r>
              <a:rPr lang="hr-HR" b="1" dirty="0"/>
              <a:t>!</a:t>
            </a:r>
            <a:endParaRPr lang="en-US" b="1" dirty="0"/>
          </a:p>
        </p:txBody>
      </p:sp>
      <p:pic>
        <p:nvPicPr>
          <p:cNvPr id="7170" name="Picture 2" descr="Slikovni rezultat za unsafe touches">
            <a:extLst>
              <a:ext uri="{FF2B5EF4-FFF2-40B4-BE49-F238E27FC236}">
                <a16:creationId xmlns:a16="http://schemas.microsoft.com/office/drawing/2014/main" id="{2B6AD7AD-C5C0-4FCE-B2D0-42F6B48C1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0" r="14800"/>
          <a:stretch/>
        </p:blipFill>
        <p:spPr bwMode="auto">
          <a:xfrm>
            <a:off x="7233920" y="71120"/>
            <a:ext cx="44704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5040FCC-7AF2-4B36-ABA1-2496018541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67" t="14518" r="23916" b="27852"/>
          <a:stretch/>
        </p:blipFill>
        <p:spPr>
          <a:xfrm>
            <a:off x="1287272" y="383032"/>
            <a:ext cx="5119726" cy="291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6866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sjedenje, stol, hrana, bijelo&#10;&#10;Opis je automatski generiran">
            <a:extLst>
              <a:ext uri="{FF2B5EF4-FFF2-40B4-BE49-F238E27FC236}">
                <a16:creationId xmlns:a16="http://schemas.microsoft.com/office/drawing/2014/main" id="{4B7337A9-3B7F-4824-BD2E-265ECE85A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0"/>
            <a:ext cx="12192000" cy="924769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B015D3E-4E65-472A-B6FE-52E0911C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68" y="515636"/>
            <a:ext cx="5869432" cy="17398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2400" dirty="0">
                <a:latin typeface="+mj-lt"/>
              </a:rPr>
              <a:t>Razmisli koji likovi predstavljaju </a:t>
            </a:r>
            <a:r>
              <a:rPr lang="hr-HR" sz="2400" dirty="0">
                <a:solidFill>
                  <a:srgbClr val="19AE0E"/>
                </a:solidFill>
                <a:latin typeface="+mj-lt"/>
              </a:rPr>
              <a:t>osjećaj</a:t>
            </a:r>
            <a:r>
              <a:rPr lang="en-US" sz="2400" dirty="0">
                <a:solidFill>
                  <a:srgbClr val="19AE0E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19AE0E"/>
                </a:solidFill>
                <a:latin typeface="+mj-lt"/>
              </a:rPr>
              <a:t>izazvan</a:t>
            </a:r>
            <a:r>
              <a:rPr lang="en-US" sz="2400" dirty="0">
                <a:solidFill>
                  <a:srgbClr val="19AE0E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19AE0E"/>
                </a:solidFill>
                <a:latin typeface="+mj-lt"/>
              </a:rPr>
              <a:t>prihvatljivim</a:t>
            </a:r>
            <a:r>
              <a:rPr lang="en-US" sz="2400" dirty="0">
                <a:solidFill>
                  <a:srgbClr val="19AE0E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19AE0E"/>
                </a:solidFill>
                <a:latin typeface="+mj-lt"/>
              </a:rPr>
              <a:t>dodirom</a:t>
            </a:r>
            <a:r>
              <a:rPr lang="hr-HR" sz="2400" dirty="0">
                <a:latin typeface="+mj-lt"/>
              </a:rPr>
              <a:t>, a koji </a:t>
            </a:r>
            <a:r>
              <a:rPr lang="hr-HR" sz="2400" dirty="0">
                <a:solidFill>
                  <a:srgbClr val="FF0000"/>
                </a:solidFill>
                <a:latin typeface="+mj-lt"/>
              </a:rPr>
              <a:t>osjećaj izazvan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neprihvatljivim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dodirom</a:t>
            </a:r>
            <a:r>
              <a:rPr lang="hr-HR" sz="2400" dirty="0">
                <a:latin typeface="+mj-lt"/>
              </a:rPr>
              <a:t>?</a:t>
            </a:r>
            <a:endParaRPr lang="en-US" sz="2400" dirty="0">
              <a:latin typeface="+mj-lt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C0118CD-E556-4B1D-8B52-43B4BB8A9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44E0280-0FEA-434B-AED3-EC350F7344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453" t="35785" r="37047" b="26667"/>
          <a:stretch/>
        </p:blipFill>
        <p:spPr>
          <a:xfrm>
            <a:off x="467360" y="2380817"/>
            <a:ext cx="5628640" cy="4486060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EF7F01DC-944A-431F-9C9D-681FBFAD23DF}"/>
              </a:ext>
            </a:extLst>
          </p:cNvPr>
          <p:cNvSpPr/>
          <p:nvPr/>
        </p:nvSpPr>
        <p:spPr>
          <a:xfrm>
            <a:off x="812800" y="2646680"/>
            <a:ext cx="965200" cy="924560"/>
          </a:xfrm>
          <a:prstGeom prst="ellipse">
            <a:avLst/>
          </a:prstGeom>
          <a:solidFill>
            <a:srgbClr val="FF0000">
              <a:alpha val="5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AD4FBB55-1996-49A0-973D-EC44ADD07E93}"/>
              </a:ext>
            </a:extLst>
          </p:cNvPr>
          <p:cNvSpPr/>
          <p:nvPr/>
        </p:nvSpPr>
        <p:spPr>
          <a:xfrm>
            <a:off x="3328924" y="2641600"/>
            <a:ext cx="965200" cy="924560"/>
          </a:xfrm>
          <a:prstGeom prst="ellipse">
            <a:avLst/>
          </a:prstGeom>
          <a:solidFill>
            <a:srgbClr val="FF0000">
              <a:alpha val="5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96DC8E6F-BF51-467B-BC30-4151A096525B}"/>
              </a:ext>
            </a:extLst>
          </p:cNvPr>
          <p:cNvSpPr/>
          <p:nvPr/>
        </p:nvSpPr>
        <p:spPr>
          <a:xfrm>
            <a:off x="731520" y="4038600"/>
            <a:ext cx="965200" cy="924560"/>
          </a:xfrm>
          <a:prstGeom prst="ellipse">
            <a:avLst/>
          </a:prstGeom>
          <a:solidFill>
            <a:srgbClr val="FF0000">
              <a:alpha val="5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1EC9D469-A976-4C47-BF09-7F002B177772}"/>
              </a:ext>
            </a:extLst>
          </p:cNvPr>
          <p:cNvSpPr/>
          <p:nvPr/>
        </p:nvSpPr>
        <p:spPr>
          <a:xfrm>
            <a:off x="4714240" y="4037107"/>
            <a:ext cx="965200" cy="924560"/>
          </a:xfrm>
          <a:prstGeom prst="ellipse">
            <a:avLst/>
          </a:prstGeom>
          <a:solidFill>
            <a:srgbClr val="FF0000">
              <a:alpha val="5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55A3E3CB-5D0B-4539-9DDB-FF1FF5FFFC7F}"/>
              </a:ext>
            </a:extLst>
          </p:cNvPr>
          <p:cNvSpPr/>
          <p:nvPr/>
        </p:nvSpPr>
        <p:spPr>
          <a:xfrm>
            <a:off x="822960" y="5513503"/>
            <a:ext cx="965200" cy="924560"/>
          </a:xfrm>
          <a:prstGeom prst="ellipse">
            <a:avLst/>
          </a:prstGeom>
          <a:solidFill>
            <a:srgbClr val="FF0000">
              <a:alpha val="5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9BAC3BDF-D285-4786-93D0-35865E563F4E}"/>
              </a:ext>
            </a:extLst>
          </p:cNvPr>
          <p:cNvSpPr/>
          <p:nvPr/>
        </p:nvSpPr>
        <p:spPr>
          <a:xfrm>
            <a:off x="1950720" y="5422884"/>
            <a:ext cx="965200" cy="924560"/>
          </a:xfrm>
          <a:prstGeom prst="ellipse">
            <a:avLst/>
          </a:prstGeom>
          <a:solidFill>
            <a:srgbClr val="FF0000">
              <a:alpha val="5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80A4DCC7-4806-4891-9362-91C5A3975A9B}"/>
              </a:ext>
            </a:extLst>
          </p:cNvPr>
          <p:cNvSpPr/>
          <p:nvPr/>
        </p:nvSpPr>
        <p:spPr>
          <a:xfrm>
            <a:off x="4612640" y="5422884"/>
            <a:ext cx="965200" cy="924560"/>
          </a:xfrm>
          <a:prstGeom prst="ellipse">
            <a:avLst/>
          </a:prstGeom>
          <a:solidFill>
            <a:srgbClr val="FF0000">
              <a:alpha val="5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E3C58708-FDC2-4393-9E9B-769F65C34A1A}"/>
              </a:ext>
            </a:extLst>
          </p:cNvPr>
          <p:cNvSpPr/>
          <p:nvPr/>
        </p:nvSpPr>
        <p:spPr>
          <a:xfrm>
            <a:off x="1950720" y="2641600"/>
            <a:ext cx="965200" cy="924560"/>
          </a:xfrm>
          <a:prstGeom prst="ellipse">
            <a:avLst/>
          </a:prstGeom>
          <a:solidFill>
            <a:srgbClr val="19AE0E">
              <a:alpha val="5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CABB7743-9E88-4FBE-A224-B50386EC5C11}"/>
              </a:ext>
            </a:extLst>
          </p:cNvPr>
          <p:cNvSpPr/>
          <p:nvPr/>
        </p:nvSpPr>
        <p:spPr>
          <a:xfrm>
            <a:off x="4673092" y="2707214"/>
            <a:ext cx="965200" cy="924560"/>
          </a:xfrm>
          <a:prstGeom prst="ellipse">
            <a:avLst/>
          </a:prstGeom>
          <a:solidFill>
            <a:srgbClr val="19AE0E">
              <a:alpha val="5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D5D9C330-3CF8-4B5E-9DA3-4A32513C2CF4}"/>
              </a:ext>
            </a:extLst>
          </p:cNvPr>
          <p:cNvSpPr/>
          <p:nvPr/>
        </p:nvSpPr>
        <p:spPr>
          <a:xfrm>
            <a:off x="1988312" y="4082401"/>
            <a:ext cx="965200" cy="924560"/>
          </a:xfrm>
          <a:prstGeom prst="ellipse">
            <a:avLst/>
          </a:prstGeom>
          <a:solidFill>
            <a:srgbClr val="19AE0E">
              <a:alpha val="5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3393352A-2F47-4627-B9D0-2529D68A5A16}"/>
              </a:ext>
            </a:extLst>
          </p:cNvPr>
          <p:cNvSpPr/>
          <p:nvPr/>
        </p:nvSpPr>
        <p:spPr>
          <a:xfrm>
            <a:off x="3351276" y="4079220"/>
            <a:ext cx="965200" cy="924560"/>
          </a:xfrm>
          <a:prstGeom prst="ellipse">
            <a:avLst/>
          </a:prstGeom>
          <a:solidFill>
            <a:srgbClr val="19AE0E">
              <a:alpha val="5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275D3B4F-5325-42CF-BF39-4232059A36E7}"/>
              </a:ext>
            </a:extLst>
          </p:cNvPr>
          <p:cNvSpPr/>
          <p:nvPr/>
        </p:nvSpPr>
        <p:spPr>
          <a:xfrm>
            <a:off x="3328924" y="5417804"/>
            <a:ext cx="965200" cy="924560"/>
          </a:xfrm>
          <a:prstGeom prst="ellipse">
            <a:avLst/>
          </a:prstGeom>
          <a:solidFill>
            <a:srgbClr val="19AE0E">
              <a:alpha val="5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86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sjedenje, stol, hrana, bijelo&#10;&#10;Opis je automatski generiran">
            <a:extLst>
              <a:ext uri="{FF2B5EF4-FFF2-40B4-BE49-F238E27FC236}">
                <a16:creationId xmlns:a16="http://schemas.microsoft.com/office/drawing/2014/main" id="{36110C58-1A2C-4D29-9380-B1A3CC991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1"/>
            <a:ext cx="12192000" cy="924769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D509672-8596-4BA8-92C7-F90EF0A4A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029E4C-8F1D-4E8C-8105-8D388D65B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304" y="3818997"/>
            <a:ext cx="5358824" cy="29077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/>
              <a:t>RAZMISLI! </a:t>
            </a:r>
          </a:p>
          <a:p>
            <a:r>
              <a:rPr lang="en-US" i="1" dirty="0"/>
              <a:t>1. </a:t>
            </a:r>
            <a:r>
              <a:rPr lang="en-US" i="1" dirty="0" err="1"/>
              <a:t>Kakve</a:t>
            </a:r>
            <a:r>
              <a:rPr lang="en-US" i="1" dirty="0"/>
              <a:t> </a:t>
            </a:r>
            <a:r>
              <a:rPr lang="en-US" i="1" dirty="0" err="1"/>
              <a:t>tjelesne</a:t>
            </a:r>
            <a:r>
              <a:rPr lang="en-US" i="1" dirty="0"/>
              <a:t> </a:t>
            </a:r>
            <a:r>
              <a:rPr lang="en-US" i="1" dirty="0" err="1"/>
              <a:t>dodire</a:t>
            </a:r>
            <a:r>
              <a:rPr lang="en-US" i="1" dirty="0"/>
              <a:t> </a:t>
            </a:r>
            <a:r>
              <a:rPr lang="en-US" i="1" dirty="0" err="1"/>
              <a:t>razlikujemo</a:t>
            </a:r>
            <a:r>
              <a:rPr lang="en-US" i="1" dirty="0"/>
              <a:t>?</a:t>
            </a:r>
            <a:endParaRPr lang="hr-HR" i="1" dirty="0"/>
          </a:p>
          <a:p>
            <a:r>
              <a:rPr lang="en-US" i="1" dirty="0"/>
              <a:t> 2. </a:t>
            </a:r>
            <a:r>
              <a:rPr lang="en-US" i="1" dirty="0" err="1"/>
              <a:t>Kakvim</a:t>
            </a:r>
            <a:r>
              <a:rPr lang="en-US" i="1" dirty="0"/>
              <a:t> </a:t>
            </a:r>
            <a:r>
              <a:rPr lang="en-US" i="1" dirty="0" err="1"/>
              <a:t>ćemo</a:t>
            </a:r>
            <a:r>
              <a:rPr lang="en-US" i="1" dirty="0"/>
              <a:t> </a:t>
            </a:r>
            <a:r>
              <a:rPr lang="en-US" i="1" dirty="0" err="1"/>
              <a:t>dodirima</a:t>
            </a:r>
            <a:r>
              <a:rPr lang="en-US" i="1" dirty="0"/>
              <a:t> </a:t>
            </a:r>
            <a:r>
              <a:rPr lang="en-US" i="1" dirty="0" err="1"/>
              <a:t>reći</a:t>
            </a:r>
            <a:r>
              <a:rPr lang="en-US" i="1" dirty="0"/>
              <a:t> NE? </a:t>
            </a:r>
            <a:endParaRPr lang="hr-HR" i="1" dirty="0"/>
          </a:p>
          <a:p>
            <a:r>
              <a:rPr lang="en-US" i="1" dirty="0"/>
              <a:t>3. </a:t>
            </a:r>
            <a:r>
              <a:rPr lang="en-US" i="1" dirty="0" err="1"/>
              <a:t>Kako</a:t>
            </a:r>
            <a:r>
              <a:rPr lang="en-US" i="1" dirty="0"/>
              <a:t> </a:t>
            </a:r>
            <a:r>
              <a:rPr lang="en-US" i="1" dirty="0" err="1"/>
              <a:t>ćemo</a:t>
            </a:r>
            <a:r>
              <a:rPr lang="en-US" i="1" dirty="0"/>
              <a:t> </a:t>
            </a:r>
            <a:r>
              <a:rPr lang="en-US" i="1" dirty="0" err="1"/>
              <a:t>reći</a:t>
            </a:r>
            <a:r>
              <a:rPr lang="en-US" i="1" dirty="0"/>
              <a:t> NE </a:t>
            </a:r>
            <a:r>
              <a:rPr lang="en-US" i="1" dirty="0" err="1"/>
              <a:t>i</a:t>
            </a:r>
            <a:r>
              <a:rPr lang="en-US" i="1" dirty="0"/>
              <a:t> to </a:t>
            </a:r>
            <a:r>
              <a:rPr lang="en-US" i="1" dirty="0" err="1"/>
              <a:t>pokazati</a:t>
            </a:r>
            <a:r>
              <a:rPr lang="hr-HR" i="1" dirty="0"/>
              <a:t>?</a:t>
            </a:r>
          </a:p>
          <a:p>
            <a:r>
              <a:rPr lang="en-US" i="1" dirty="0"/>
              <a:t>4. </a:t>
            </a:r>
            <a:r>
              <a:rPr lang="en-US" i="1" dirty="0" err="1"/>
              <a:t>Kome</a:t>
            </a:r>
            <a:r>
              <a:rPr lang="en-US" i="1" dirty="0"/>
              <a:t> se </a:t>
            </a:r>
            <a:r>
              <a:rPr lang="en-US" i="1" dirty="0" err="1"/>
              <a:t>možemo</a:t>
            </a:r>
            <a:r>
              <a:rPr lang="en-US" i="1" dirty="0"/>
              <a:t> </a:t>
            </a:r>
            <a:r>
              <a:rPr lang="en-US" i="1" dirty="0" err="1"/>
              <a:t>povjeriti</a:t>
            </a:r>
            <a:r>
              <a:rPr lang="en-US" i="1" dirty="0"/>
              <a:t> </a:t>
            </a:r>
            <a:r>
              <a:rPr lang="en-US" i="1" dirty="0" err="1"/>
              <a:t>ako</a:t>
            </a:r>
            <a:r>
              <a:rPr lang="en-US" i="1" dirty="0"/>
              <a:t> </a:t>
            </a:r>
            <a:r>
              <a:rPr lang="en-US" i="1" dirty="0" err="1"/>
              <a:t>nas</a:t>
            </a:r>
            <a:r>
              <a:rPr lang="en-US" i="1" dirty="0"/>
              <a:t> </a:t>
            </a:r>
            <a:r>
              <a:rPr lang="en-US" i="1" dirty="0" err="1"/>
              <a:t>netko</a:t>
            </a:r>
            <a:r>
              <a:rPr lang="en-US" i="1" dirty="0"/>
              <a:t> </a:t>
            </a:r>
            <a:r>
              <a:rPr lang="en-US" i="1" dirty="0" err="1"/>
              <a:t>želi</a:t>
            </a:r>
            <a:r>
              <a:rPr lang="en-US" i="1" dirty="0"/>
              <a:t> </a:t>
            </a:r>
            <a:r>
              <a:rPr lang="en-US" i="1" dirty="0" err="1"/>
              <a:t>dodirivati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neprihvatljiv</a:t>
            </a:r>
            <a:r>
              <a:rPr lang="en-US" i="1" dirty="0"/>
              <a:t> </a:t>
            </a:r>
            <a:r>
              <a:rPr lang="en-US" i="1" dirty="0" err="1"/>
              <a:t>način</a:t>
            </a:r>
            <a:r>
              <a:rPr lang="en-US" i="1" dirty="0"/>
              <a:t>?</a:t>
            </a:r>
          </a:p>
        </p:txBody>
      </p:sp>
      <p:pic>
        <p:nvPicPr>
          <p:cNvPr id="4" name="Picture 2" descr="Slikovni rezultat za neprihvatljivi dodiri">
            <a:extLst>
              <a:ext uri="{FF2B5EF4-FFF2-40B4-BE49-F238E27FC236}">
                <a16:creationId xmlns:a16="http://schemas.microsoft.com/office/drawing/2014/main" id="{08A10604-56A9-457F-8903-DE58BFEBD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2" y="0"/>
            <a:ext cx="5155624" cy="683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117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og od drveta">
  <a:themeElements>
    <a:clrScheme name="Slog od drveta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Slog od drveta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log od drvet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Tanácsterem</Template>
  <TotalTime>1739</TotalTime>
  <Words>300</Words>
  <Application>Microsoft Office PowerPoint</Application>
  <PresentationFormat>Široki zaslon</PresentationFormat>
  <Paragraphs>22</Paragraphs>
  <Slides>9</Slides>
  <Notes>1</Notes>
  <HiddenSlides>0</HiddenSlides>
  <MMClips>1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9</vt:i4>
      </vt:variant>
    </vt:vector>
  </HeadingPairs>
  <TitlesOfParts>
    <vt:vector size="19" baseType="lpstr">
      <vt:lpstr>Arial</vt:lpstr>
      <vt:lpstr>Bookman Old Style</vt:lpstr>
      <vt:lpstr>Calibri</vt:lpstr>
      <vt:lpstr>Calibri Light</vt:lpstr>
      <vt:lpstr>Century Gothic</vt:lpstr>
      <vt:lpstr>Goudy Stout</vt:lpstr>
      <vt:lpstr>Wingdings</vt:lpstr>
      <vt:lpstr>Wingdings 2</vt:lpstr>
      <vt:lpstr>HDOfficeLightV0</vt:lpstr>
      <vt:lpstr>Slog od drveta</vt:lpstr>
      <vt:lpstr>ODGOVORNOST I POŠTOVANJE PREMA VLASTITOM TIJELU</vt:lpstr>
      <vt:lpstr>Promotri ljudske dodire u sljedećim situacijama! </vt:lpstr>
      <vt:lpstr>Jesu li to sve bili ugodni, primjereni dodiri?  </vt:lpstr>
      <vt:lpstr>PowerPoint prezentacija</vt:lpstr>
      <vt:lpstr>Neprihvatljivi dodiri!</vt:lpstr>
      <vt:lpstr>Pogledaj kratak film„Kiko i ruka”</vt:lpstr>
      <vt:lpstr>Ponekad zli ljudi žele da neprihvatljivi dodiri ostanu tajna ili će ih pokušati sakriti tako da ti ponude darove, obećanjima ili prijetnjama. Takve tajne nikada ne smiješ skrivati!</vt:lpstr>
      <vt:lpstr>Razmisli koji likovi predstavljaju osjećaj izazvan prihvatljivim dodirom, a koji osjećaj izazvan neprihvatljivim dodirom?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Lorena Sopčić</dc:creator>
  <cp:lastModifiedBy>Lorena Sopčić</cp:lastModifiedBy>
  <cp:revision>17</cp:revision>
  <dcterms:created xsi:type="dcterms:W3CDTF">2020-03-18T09:05:43Z</dcterms:created>
  <dcterms:modified xsi:type="dcterms:W3CDTF">2020-03-19T14:08:02Z</dcterms:modified>
</cp:coreProperties>
</file>